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3" d="100"/>
          <a:sy n="83" d="100"/>
        </p:scale>
        <p:origin x="-552" y="2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62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64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8367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3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5543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746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270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24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1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24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60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63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758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466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03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76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9ADD5-6872-42D1-853E-50274D2E2A8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EBD6060-8268-42CA-B68A-95EEC80E3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060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be5.biz/terms/p18.html" TargetMode="External"/><Relationship Id="rId3" Type="http://schemas.openxmlformats.org/officeDocument/2006/relationships/hyperlink" Target="https://be5.biz/terms/m17.html" TargetMode="External"/><Relationship Id="rId7" Type="http://schemas.openxmlformats.org/officeDocument/2006/relationships/hyperlink" Target="https://be5.biz/terms/p17.html" TargetMode="External"/><Relationship Id="rId2" Type="http://schemas.openxmlformats.org/officeDocument/2006/relationships/hyperlink" Target="https://be5.biz/terms/p4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e5.biz/terms/c14.html" TargetMode="External"/><Relationship Id="rId5" Type="http://schemas.openxmlformats.org/officeDocument/2006/relationships/hyperlink" Target="https://be5.biz/terms/m6.html" TargetMode="External"/><Relationship Id="rId4" Type="http://schemas.openxmlformats.org/officeDocument/2006/relationships/hyperlink" Target="https://be5.biz/terms/k18.html" TargetMode="External"/><Relationship Id="rId9" Type="http://schemas.openxmlformats.org/officeDocument/2006/relationships/hyperlink" Target="https://be5.biz/terms/c20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BF29E8-9F8A-49C8-B346-E7D5CB417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err="1">
                <a:latin typeface="Arial" panose="020B0604020202020204" pitchFamily="34" charset="0"/>
                <a:cs typeface="Arial" panose="020B0604020202020204" pitchFamily="34" charset="0"/>
              </a:rPr>
              <a:t>Презентация</a:t>
            </a:r>
            <a: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uk-UA" i="1" dirty="0" err="1">
                <a:latin typeface="Arial" panose="020B0604020202020204" pitchFamily="34" charset="0"/>
                <a:cs typeface="Arial" panose="020B0604020202020204" pitchFamily="34" charset="0"/>
              </a:rPr>
              <a:t>теме</a:t>
            </a:r>
            <a: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uk-UA" i="1" dirty="0" err="1">
                <a:latin typeface="Arial" panose="020B0604020202020204" pitchFamily="34" charset="0"/>
                <a:cs typeface="Arial" panose="020B0604020202020204" pitchFamily="34" charset="0"/>
              </a:rPr>
              <a:t>Инфраструктура</a:t>
            </a:r>
            <a: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i="1" dirty="0" err="1">
                <a:latin typeface="Arial" panose="020B0604020202020204" pitchFamily="34" charset="0"/>
                <a:cs typeface="Arial" panose="020B0604020202020204" pitchFamily="34" charset="0"/>
              </a:rPr>
              <a:t>технологического</a:t>
            </a:r>
            <a: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i="1" dirty="0" err="1"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</a:t>
            </a:r>
            <a:r>
              <a:rPr lang="uk-UA" i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392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8FFA45-F760-43A7-B3B5-54A219EC5496}"/>
              </a:ext>
            </a:extLst>
          </p:cNvPr>
          <p:cNvSpPr txBox="1">
            <a:spLocks/>
          </p:cNvSpPr>
          <p:nvPr/>
        </p:nvSpPr>
        <p:spPr>
          <a:xfrm>
            <a:off x="2592925" y="227066"/>
            <a:ext cx="8911687" cy="891869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</a:rPr>
              <a:t>Субъекты информационной инфраструктуры российского технологического предпринимательства 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CC00262-A374-4D94-9724-90879BFAA428}"/>
              </a:ext>
            </a:extLst>
          </p:cNvPr>
          <p:cNvSpPr/>
          <p:nvPr/>
        </p:nvSpPr>
        <p:spPr>
          <a:xfrm>
            <a:off x="772026" y="890333"/>
            <a:ext cx="65973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Информационные и информационно-аналитические центры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. Направление деятельности: предоставление информации об инновационной инфраструктуре и инновационной деятельности, размещение баз данных по инновационным проектам и аналитических материалов, освещающих основные вопросы и проблемы, с которыми сталкиваются предприниматели, занимающиеся инновационной деятельностью</a:t>
            </a:r>
            <a:endParaRPr lang="ru-RU" sz="17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0A466390-0EF8-447A-8F6D-1A74CB79E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7" y="832713"/>
            <a:ext cx="4133850" cy="192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0F56A66-1112-4C6D-A802-43C4FF89C66D}"/>
              </a:ext>
            </a:extLst>
          </p:cNvPr>
          <p:cNvSpPr/>
          <p:nvPr/>
        </p:nvSpPr>
        <p:spPr>
          <a:xfrm>
            <a:off x="344904" y="2795330"/>
            <a:ext cx="7138737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Центры научно-технической информации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. Направление деятельности: информационное обеспечение хозяйствующих субъектов и отдельных специалистов с использованием автоматизированных систем поиска, обработки и передачи информации; сбор и обработка сведений о научно-технических достижениях, инновационных проектах и решениях, производственном и управленческом опыте, производителях инноваций; проведение аналитических, конъюнктурных, маркетинговых и других исследований, создание, размещение и демонстрация рекламы; оказание патентно-информационных услуг и услуг по защите интеллектуальной собственности</a:t>
            </a:r>
            <a:endParaRPr lang="ru-RU" sz="1700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FB85A682-6B54-4CAC-BA51-3D939D80A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822" y="2929224"/>
            <a:ext cx="4055274" cy="193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D6DEF0B-AA86-420E-A9A0-3165309A4DB1}"/>
              </a:ext>
            </a:extLst>
          </p:cNvPr>
          <p:cNvSpPr/>
          <p:nvPr/>
        </p:nvSpPr>
        <p:spPr>
          <a:xfrm>
            <a:off x="1022684" y="564550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Центры инновационного консалтинга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Направление деятельности: предоставление консультационных услуг в определенных областях деятельности</a:t>
            </a:r>
            <a:endParaRPr lang="ru-RU" dirty="0"/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xmlns="" id="{E3B9FBD8-DE38-4244-9801-B848D7CF5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326" y="5021422"/>
            <a:ext cx="2450683" cy="183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902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8FFA45-F760-43A7-B3B5-54A219EC5496}"/>
              </a:ext>
            </a:extLst>
          </p:cNvPr>
          <p:cNvSpPr txBox="1">
            <a:spLocks/>
          </p:cNvSpPr>
          <p:nvPr/>
        </p:nvSpPr>
        <p:spPr>
          <a:xfrm>
            <a:off x="2556349" y="144770"/>
            <a:ext cx="8911687" cy="891869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</a:rPr>
              <a:t>Субъекты </a:t>
            </a:r>
            <a:r>
              <a:rPr lang="ru-RU" b="1" dirty="0" smtClean="0">
                <a:solidFill>
                  <a:srgbClr val="FF0000"/>
                </a:solidFill>
              </a:rPr>
              <a:t>организационной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инфраструктуры российского технологического предпринимательства 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520" y="807548"/>
            <a:ext cx="558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Научно-координационные центры. </a:t>
            </a:r>
            <a:r>
              <a:rPr lang="ru-RU" dirty="0"/>
              <a:t>Направление деятельности: координация исследовательских и инновационных процессов, выполнение роли аффилированных территориальных структур центральных организаций инфраструктуры.</a:t>
            </a:r>
            <a:endParaRPr lang="ru-RU" dirty="0"/>
          </a:p>
        </p:txBody>
      </p:sp>
      <p:pic>
        <p:nvPicPr>
          <p:cNvPr id="1026" name="Picture 2" descr="http://www.igras.ru/sites/default/files/%D0%9B%D0%BE%D0%B3%D0%BE%20%D0%A6%D0%B5%D0%BD%D1%82%D1%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548" y="807548"/>
            <a:ext cx="2857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72036" y="2944046"/>
            <a:ext cx="37079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Научно-координационный центр по борьбе с опустыниванием и засухой им. Н.Ф. </a:t>
            </a:r>
            <a:r>
              <a:rPr lang="ru-RU" sz="1200" b="1" dirty="0" err="1"/>
              <a:t>Глазовского</a:t>
            </a:r>
            <a:r>
              <a:rPr lang="ru-RU" sz="1200" b="1" dirty="0"/>
              <a:t> РАН</a:t>
            </a:r>
            <a:endParaRPr lang="ru-RU" sz="1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42832" y="807548"/>
            <a:ext cx="302666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/>
              <a:t>Оказание научно методической, научно-организационной и экспертной поддержки выполнения национальных обязательств Российской Федерации ( по Конвенции ООН по борьбе с опустыниванием, заключенной в Париже 17 июня 1994 г. (КБО ООН), координации действий российских и международных научных организаций и образовательных учреждений высшего профессионального образования</a:t>
            </a:r>
            <a:endParaRPr lang="ru-RU" sz="1200" dirty="0"/>
          </a:p>
        </p:txBody>
      </p:sp>
      <p:pic>
        <p:nvPicPr>
          <p:cNvPr id="1028" name="Picture 4" descr="https://ocean.ru/images/mgthumbnails/150x190-images-about-nko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51" y="2497866"/>
            <a:ext cx="1428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33016" y="2497866"/>
            <a:ext cx="34716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Организация и координация межведомственных и международных исследований Мирового океана.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Координация комплексных исследований морей и океанов в </a:t>
            </a:r>
            <a:r>
              <a:rPr lang="ru-RU" sz="1200" dirty="0" smtClean="0"/>
              <a:t>интересах </a:t>
            </a:r>
            <a:r>
              <a:rPr lang="ru-RU" sz="1200" dirty="0"/>
              <a:t>Российской Федерации.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Сопровождение работы российского национального комитета по океаническим </a:t>
            </a:r>
            <a:r>
              <a:rPr lang="ru-RU" sz="1200" dirty="0" err="1"/>
              <a:t>исследова</a:t>
            </a:r>
            <a:r>
              <a:rPr lang="ru-RU" sz="1200" dirty="0"/>
              <a:t> </a:t>
            </a:r>
            <a:r>
              <a:rPr lang="ru-RU" sz="1200" dirty="0" err="1"/>
              <a:t>ниям</a:t>
            </a:r>
            <a:r>
              <a:rPr lang="ru-RU" sz="1200" dirty="0"/>
              <a:t> (SCOR).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8182" y="4307617"/>
            <a:ext cx="2838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Научно-координационный </a:t>
            </a:r>
            <a:r>
              <a:rPr lang="ru-RU" sz="1200" b="1" dirty="0" smtClean="0"/>
              <a:t>океанологический центр </a:t>
            </a:r>
            <a:endParaRPr lang="ru-RU" sz="1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2232" y="4720304"/>
            <a:ext cx="63520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Центры трансферта технологий</a:t>
            </a:r>
            <a:r>
              <a:rPr lang="ru-RU" sz="1500" b="1" dirty="0" smtClean="0"/>
              <a:t>.  </a:t>
            </a:r>
            <a:r>
              <a:rPr lang="ru-RU" sz="1500" dirty="0"/>
              <a:t>специальная организация, создаваемая при крупных исследовательских центрах для оказания помощи разработчикам в осуществлении процессов передачи технологий, создания связей между исследовательскими организациями и промышленностью</a:t>
            </a:r>
            <a:r>
              <a:rPr lang="ru-RU" sz="1500" dirty="0" smtClean="0"/>
              <a:t>. Направление </a:t>
            </a:r>
            <a:r>
              <a:rPr lang="ru-RU" sz="1500" dirty="0"/>
              <a:t>деятельности: обеспечение коммерциализации результатов научно-технической деятельности, получаемых при использовании бюджетных средств.</a:t>
            </a:r>
            <a:endParaRPr lang="ru-RU" sz="15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25746" r="19300" b="56133"/>
          <a:stretch/>
        </p:blipFill>
        <p:spPr bwMode="auto">
          <a:xfrm>
            <a:off x="6483096" y="3948610"/>
            <a:ext cx="5382768" cy="72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711696" y="4856125"/>
            <a:ext cx="538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В основе работы Центра трансфера технологий ВШЭ лежит кооперация, которая подразумевает сотрудничество исследователей, бизнеса и потребителей на всех этапах — от инициирования до реализации проектов по коммерциализации</a:t>
            </a:r>
            <a:r>
              <a:rPr lang="ru-RU" sz="1200" dirty="0" smtClean="0"/>
              <a:t>. </a:t>
            </a:r>
          </a:p>
          <a:p>
            <a:r>
              <a:rPr lang="ru-RU" sz="1200" dirty="0" smtClean="0"/>
              <a:t>Деятельность </a:t>
            </a:r>
            <a:r>
              <a:rPr lang="ru-RU" sz="1200" dirty="0"/>
              <a:t>Центра трансфера технологий финансируется в рамках федерального проекта «Развитие масштабных научных и научно-технологических проектов по приоритетным исследовательским направлениям» в рамках национального проекта «Наука и университеты»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21599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6672" y="199150"/>
            <a:ext cx="5492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Центры коллективного пользования</a:t>
            </a:r>
            <a:r>
              <a:rPr lang="ru-RU" dirty="0"/>
              <a:t>. Направление деятельности: предоставление услуг по использованию уникального оборудования и приборной базы, программных комплексов потребителям, сотрудникам вузов и академических институтов, а также промышленным предприятиям и различным коммерческим организациям</a:t>
            </a:r>
            <a:endParaRPr lang="ru-RU" dirty="0"/>
          </a:p>
        </p:txBody>
      </p:sp>
      <p:pic>
        <p:nvPicPr>
          <p:cNvPr id="2050" name="Picture 2" descr="ЦКП НО «Арктика» получил новый грант на исследование лигнин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576" y="199150"/>
            <a:ext cx="378669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728241" y="2791831"/>
            <a:ext cx="18565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/>
              <a:t>ЦКП НО «Арктика»</a:t>
            </a:r>
          </a:p>
        </p:txBody>
      </p:sp>
      <p:pic>
        <p:nvPicPr>
          <p:cNvPr id="2052" name="Picture 4" descr="Центр коллективного пользования научным оборудованием «Арктика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978" y="199150"/>
            <a:ext cx="2347642" cy="136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4140" y="5123748"/>
            <a:ext cx="5364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Биржи инноваций. </a:t>
            </a:r>
            <a:r>
              <a:rPr lang="ru-RU" dirty="0"/>
              <a:t>Направление деятельности: организованное предоставление профессиональных услуг маркетинга, банкинга, операционного и стратегического менеджмента и др.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5" t="14667" r="26050" b="34666"/>
          <a:stretch/>
        </p:blipFill>
        <p:spPr bwMode="auto">
          <a:xfrm>
            <a:off x="7581562" y="3246120"/>
            <a:ext cx="4370832" cy="192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18620" y="540074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/>
              <a:t>предлагает решение вопросов по продаже- приобретению объектов интеллектуальной собственности: товарных знаков (торговых марок), патентов, инновационных проектов и доменных имен. Проект создан с целью формирования единой коммуникационной площадки между профессиональными участниками инновационного рынка и коммерциализации интеллектуальной собственности.</a:t>
            </a:r>
            <a:endParaRPr lang="ru-RU" sz="12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5" t="27333" r="10262" b="21249"/>
          <a:stretch/>
        </p:blipFill>
        <p:spPr bwMode="auto">
          <a:xfrm>
            <a:off x="434684" y="2753588"/>
            <a:ext cx="6569621" cy="237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56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8FFA45-F760-43A7-B3B5-54A219EC5496}"/>
              </a:ext>
            </a:extLst>
          </p:cNvPr>
          <p:cNvSpPr txBox="1">
            <a:spLocks/>
          </p:cNvSpPr>
          <p:nvPr/>
        </p:nvSpPr>
        <p:spPr>
          <a:xfrm>
            <a:off x="1852261" y="82296"/>
            <a:ext cx="8911687" cy="891869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</a:rPr>
              <a:t>Субъекты </a:t>
            </a:r>
            <a:r>
              <a:rPr lang="ru-RU" b="1" dirty="0" smtClean="0">
                <a:solidFill>
                  <a:srgbClr val="FF0000"/>
                </a:solidFill>
              </a:rPr>
              <a:t>финансовой </a:t>
            </a:r>
            <a:r>
              <a:rPr lang="ru-RU" b="1" dirty="0">
                <a:solidFill>
                  <a:srgbClr val="FF0000"/>
                </a:solidFill>
              </a:rPr>
              <a:t>инфраструктуры российского технологического предпринимательства 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5112" y="1268998"/>
            <a:ext cx="11262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Региональный Инвестиционный фонд</a:t>
            </a:r>
            <a:r>
              <a:rPr lang="ru-RU" sz="1600" dirty="0" smtClean="0"/>
              <a:t>. </a:t>
            </a:r>
            <a:r>
              <a:rPr lang="ru-RU" sz="1600" dirty="0"/>
              <a:t>Направление деятельности: оказание на конкурсной основе государственной поддержки в реализации инвестиционных проектов, направленных на создание или развитие инфраструктуры и на обеспечение реализации институциональных преобразований в рамках национальной инновационной системы</a:t>
            </a:r>
            <a:r>
              <a:rPr lang="ru-RU" sz="1600" dirty="0" smtClean="0"/>
              <a:t>. Это часть </a:t>
            </a:r>
            <a:r>
              <a:rPr lang="ru-RU" sz="1600" dirty="0"/>
              <a:t>средств бюджета, подлежащая использованию в целях реализации инвестиционных проектов, осуществляемых на принципах государственно-частного партнерства</a:t>
            </a:r>
            <a:r>
              <a:rPr lang="ru-RU" sz="1600" dirty="0" smtClean="0"/>
              <a:t>.</a:t>
            </a:r>
          </a:p>
          <a:p>
            <a:endParaRPr lang="ru-RU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5" t="58400" r="40825" b="12533"/>
          <a:stretch/>
        </p:blipFill>
        <p:spPr bwMode="auto">
          <a:xfrm>
            <a:off x="2295144" y="2615184"/>
            <a:ext cx="6876288" cy="18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7992" y="4567303"/>
            <a:ext cx="81351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Российская ассоциация венчурного инвестирования (РАВИ). </a:t>
            </a:r>
            <a:r>
              <a:rPr lang="ru-RU" sz="1700" dirty="0"/>
              <a:t>Направление деятельности: проведение венчурных ярмарок, предоставляющих коммуникационную площадку для инвесторов и венчурных компаний; стимулирование создания в Росси и индустрии венчурных инвестиций, развития инновационных отраслей экономики и продвижения на международный рынок российских наукоемких технологических продуктов и услуг и </a:t>
            </a:r>
            <a:r>
              <a:rPr lang="ru-RU" sz="1700" dirty="0" err="1"/>
              <a:t>др</a:t>
            </a:r>
            <a:endParaRPr lang="ru-RU" sz="17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t="22932" r="48475" b="70134"/>
          <a:stretch/>
        </p:blipFill>
        <p:spPr bwMode="auto">
          <a:xfrm>
            <a:off x="8202168" y="4567303"/>
            <a:ext cx="3822192" cy="47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759952" y="5105912"/>
            <a:ext cx="3197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1200" dirty="0"/>
              <a:t>Деятельность РАВИ направлена на содействие становлению и развитию рынка прямых и венчурных инвестиций в России, активизации инновационной деятельности и повышению конкурентоспособности реального сектора экономики России.</a:t>
            </a:r>
          </a:p>
          <a:p>
            <a:pPr fontAlgn="t"/>
            <a:r>
              <a:rPr lang="ru-RU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67798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456" y="1321415"/>
            <a:ext cx="4852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Инновационные фонды. </a:t>
            </a:r>
            <a:r>
              <a:rPr lang="ru-RU" dirty="0"/>
              <a:t>Направление деятельности: инвестиционная поддержка инновационных проектов на конкурсной основе.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t="19268" r="32200" b="54134"/>
          <a:stretch/>
        </p:blipFill>
        <p:spPr bwMode="auto">
          <a:xfrm>
            <a:off x="6071616" y="811031"/>
            <a:ext cx="5221224" cy="1398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01512" y="2209116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/>
              <a:t>Фонд содействия инновациям (далее – Фонд) – государственная некоммерческая организация, реализующая программы инновационного развития. Фонд оказывает поддержку в виде грантов, которые не облагаются налогами, и не входит в долю предприятий. Участие малых инновационных предприятий в программах Фонда позволяет довести разработку от научной идеи до создания устойчивого бизнеса, привлекательного для отечественных и зарубежных инвесторов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1416" y="4050793"/>
            <a:ext cx="49987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Электронные биржи высоких технологий</a:t>
            </a:r>
            <a:r>
              <a:rPr lang="ru-RU" dirty="0"/>
              <a:t>. Направление деятельности: привлечение инвестиций в перспективные российские высокотехнологичные проект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3600" r="22900" b="50000"/>
          <a:stretch/>
        </p:blipFill>
        <p:spPr bwMode="auto">
          <a:xfrm>
            <a:off x="7769352" y="3794760"/>
            <a:ext cx="3304032" cy="43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" t="16934" r="91825" b="62370"/>
          <a:stretch/>
        </p:blipFill>
        <p:spPr bwMode="auto">
          <a:xfrm>
            <a:off x="11073384" y="3794760"/>
            <a:ext cx="859536" cy="141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59552" y="4233672"/>
            <a:ext cx="5513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Площадка обеспечивает соблюдение стандартов подготовки и проведения сделок, максимальный охват видимости предложений и заявок, выступает удостоверяющей стороной при сделках, следит за соблюдением стандартов аккредитованных организаций, обобщает опыт, ведет рейтинги соответствия корпораций стандартам площадки и предоставляет рынку аналитику</a:t>
            </a:r>
            <a:r>
              <a:rPr lang="ru-RU" sz="1200" dirty="0" smtClean="0"/>
              <a:t>. </a:t>
            </a:r>
          </a:p>
          <a:p>
            <a:r>
              <a:rPr lang="ru-RU" sz="1200" dirty="0" smtClean="0"/>
              <a:t>Как </a:t>
            </a:r>
            <a:r>
              <a:rPr lang="ru-RU" sz="1200" dirty="0"/>
              <a:t>и все биржи, наша площадка поможет определить реальную рыночную цену, отслеживать запросы корпораций и новые технологии в одном месте, максимально расширит охват ваших предложений и станет местом накопления опыта проведения сделок, выработки стандартов. 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412146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8FFA45-F760-43A7-B3B5-54A219EC5496}"/>
              </a:ext>
            </a:extLst>
          </p:cNvPr>
          <p:cNvSpPr txBox="1">
            <a:spLocks/>
          </p:cNvSpPr>
          <p:nvPr/>
        </p:nvSpPr>
        <p:spPr>
          <a:xfrm>
            <a:off x="1852261" y="2980944"/>
            <a:ext cx="8911687" cy="89186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БЛАГОДАРЮ ЗА ВНИМАНИЕ!</a:t>
            </a:r>
            <a:endParaRPr lang="ru-RU" sz="2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299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25AA87-D722-4652-BF55-3F967086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91869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solidFill>
                  <a:srgbClr val="FF0000"/>
                </a:solidFill>
              </a:rPr>
              <a:t>1. Сущность инфраструктуры технологического предпринимательства и ее основные компоненты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2AB0BD-A29E-45B7-AD05-9484192312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892965"/>
            <a:ext cx="8915400" cy="1752600"/>
          </a:xfrm>
        </p:spPr>
        <p:txBody>
          <a:bodyPr/>
          <a:lstStyle/>
          <a:p>
            <a:pPr algn="just"/>
            <a:r>
              <a:rPr lang="ru-RU" b="1" dirty="0"/>
              <a:t>Инфраструктура технологического предпринимательства</a:t>
            </a:r>
            <a:r>
              <a:rPr lang="ru-RU" dirty="0"/>
              <a:t> - это совокупность государственных, частных и общественных институтов (организаций, учреждений и объединений), которые обслуживают интересы субъектов технологической предпринимательской деятельности и обеспечивают их хозяйственную деятельность и способствуют повышению ее эффективности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6C18AF39-5A15-4450-80EF-7CD203193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4007"/>
            <a:ext cx="4236551" cy="282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07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6A76B51E-F0DD-4D5F-896E-7CB432228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227066"/>
            <a:ext cx="8911687" cy="891869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solidFill>
                  <a:srgbClr val="FF0000"/>
                </a:solidFill>
              </a:rPr>
              <a:t>1. Организационные формы технологической инфраструктуры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F466301-BE2E-422D-B5B0-30E8C160E60A}"/>
              </a:ext>
            </a:extLst>
          </p:cNvPr>
          <p:cNvSpPr/>
          <p:nvPr/>
        </p:nvSpPr>
        <p:spPr>
          <a:xfrm>
            <a:off x="2406315" y="1070044"/>
            <a:ext cx="8638673" cy="3930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Административно-хозяйственная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предполагает наличие крупного научно-производственного центра, под руководством которого проводятся научные исследования, опытно-конструкторские разработки, испытания, внедрение, производство и сбыт инноваций.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Программно-целевая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форма организации НИОКР предусматривает работу участников инновационных программ и проектов в своих организациях и согласование их деятельности из центра управления программой или проектом. Большое внимание уделяется созданию университетско-исследовательских и университетско-промышленных центров.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Инициативная форма инфраструктуры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организует финансирование научно-технической, консультативно-управленческой и административной помощи изобретателям-одиночкам, творческим группам и малым инновационным предприятиям.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181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BF2420-9742-473E-B34B-EC04A78D86AC}"/>
              </a:ext>
            </a:extLst>
          </p:cNvPr>
          <p:cNvSpPr txBox="1">
            <a:spLocks/>
          </p:cNvSpPr>
          <p:nvPr/>
        </p:nvSpPr>
        <p:spPr>
          <a:xfrm>
            <a:off x="2177717" y="371447"/>
            <a:ext cx="9038138" cy="92796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600" dirty="0">
                <a:solidFill>
                  <a:srgbClr val="FF0000"/>
                </a:solidFill>
              </a:rPr>
              <a:t>Компоненты инфраструктуры технологического предпринимательства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AC3827BE-3734-4AA2-9625-9EB2B8BA4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038" y="1821297"/>
            <a:ext cx="2711172" cy="203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56EF53E-76AC-4BA0-83B0-E6B2624205A3}"/>
              </a:ext>
            </a:extLst>
          </p:cNvPr>
          <p:cNvSpPr/>
          <p:nvPr/>
        </p:nvSpPr>
        <p:spPr>
          <a:xfrm>
            <a:off x="1215191" y="1093847"/>
            <a:ext cx="436746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производственно-технологическая</a:t>
            </a:r>
          </a:p>
          <a:p>
            <a:pPr indent="457200"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инфраструктура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B1CC7358-81C9-4600-AF0A-1F140DD75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642" y="1857394"/>
            <a:ext cx="3433429" cy="228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47CAEA4-F2A6-4DCD-8841-3F33CF784774}"/>
              </a:ext>
            </a:extLst>
          </p:cNvPr>
          <p:cNvSpPr/>
          <p:nvPr/>
        </p:nvSpPr>
        <p:spPr>
          <a:xfrm>
            <a:off x="6849978" y="1114737"/>
            <a:ext cx="436746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</a:t>
            </a:r>
          </a:p>
          <a:p>
            <a:pPr indent="457200"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инфраструктура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D6FB8D38-F220-4763-83E5-6C6719A4F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18" y="4979324"/>
            <a:ext cx="2795392" cy="166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EC534B5-F9EB-430B-B669-660B931AC9AC}"/>
              </a:ext>
            </a:extLst>
          </p:cNvPr>
          <p:cNvSpPr/>
          <p:nvPr/>
        </p:nvSpPr>
        <p:spPr>
          <a:xfrm>
            <a:off x="1048783" y="4213520"/>
            <a:ext cx="436746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Организационная</a:t>
            </a:r>
          </a:p>
          <a:p>
            <a:pPr indent="457200"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инфраструктура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782D3FD-8B21-4F12-A163-B0FD5EEC54F3}"/>
              </a:ext>
            </a:extLst>
          </p:cNvPr>
          <p:cNvSpPr/>
          <p:nvPr/>
        </p:nvSpPr>
        <p:spPr>
          <a:xfrm>
            <a:off x="6848394" y="4083662"/>
            <a:ext cx="436746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Финансовая</a:t>
            </a:r>
          </a:p>
          <a:p>
            <a:pPr indent="457200"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инфраструктура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7D8D8BEE-D8FA-4250-976A-1CE0E60FF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642" y="4859476"/>
            <a:ext cx="3304697" cy="190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33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FDA710-BF70-4D9F-A789-8D63F4149257}"/>
              </a:ext>
            </a:extLst>
          </p:cNvPr>
          <p:cNvSpPr txBox="1">
            <a:spLocks/>
          </p:cNvSpPr>
          <p:nvPr/>
        </p:nvSpPr>
        <p:spPr>
          <a:xfrm>
            <a:off x="2592925" y="227066"/>
            <a:ext cx="8911687" cy="891869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</a:rPr>
              <a:t>Субъекты производственно-технологической инфраструктуры российского технологического предпринимательства 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3C3C11D-2431-4E38-8346-1EAB89306C3F}"/>
              </a:ext>
            </a:extLst>
          </p:cNvPr>
          <p:cNvSpPr/>
          <p:nvPr/>
        </p:nvSpPr>
        <p:spPr>
          <a:xfrm>
            <a:off x="1519989" y="1118935"/>
            <a:ext cx="52778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Государственный научный центр.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сохранение научного потенциала посредством приоритетной поддержки сильных организаций, располагающих признанными научными школами и уникальным научным оборудованием, в условиях радикальных экономических преобразований в стране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D05DFA9-99CD-4FCE-91C8-6EEFD38C1887}"/>
              </a:ext>
            </a:extLst>
          </p:cNvPr>
          <p:cNvSpPr/>
          <p:nvPr/>
        </p:nvSpPr>
        <p:spPr>
          <a:xfrm>
            <a:off x="1411706" y="3707741"/>
            <a:ext cx="53861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Федеральный научно-производственный центр.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поддержка предприятий и организаций оборонной, ракетно-космической и атомной отраслей промышленности, осуществляющих разработку, изготовление, испытания, ремонт и утилизацию важнейших видов вооружения, военной и космической техники, а также основных комплектующих изделий к ним в соответствии с государственным оборонным заказом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F878B75C-9440-493D-BB5F-86774DED2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165" y="782141"/>
            <a:ext cx="3716795" cy="226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251D3936-DB0B-4AD8-81A0-0E17E644A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709" y="3771749"/>
            <a:ext cx="4089148" cy="262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21366" y="3051939"/>
            <a:ext cx="4660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один из крупнейших мировых исследовательских центров в области кораблестроения и проектирования.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62856" y="6367564"/>
            <a:ext cx="7479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 является ведущим предприятием по разработке и производству вооружения для Сухопутных войск, Ракетных войск стратегического назначения, Военно-морского флота: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89574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22514EF-0B78-43A8-A834-602C2C0CBD1F}"/>
              </a:ext>
            </a:extLst>
          </p:cNvPr>
          <p:cNvSpPr/>
          <p:nvPr/>
        </p:nvSpPr>
        <p:spPr>
          <a:xfrm>
            <a:off x="894348" y="117435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Национальный исследовательский центр.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обеспечение достижений научно-технологических прорывов по приоритетным направлениям развития науки, технологий и техники и (или) реализации программ (проектов) общегосударственного значения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6E7E1AE-FE3D-407D-A99A-8BB2D6832106}"/>
              </a:ext>
            </a:extLst>
          </p:cNvPr>
          <p:cNvSpPr/>
          <p:nvPr/>
        </p:nvSpPr>
        <p:spPr>
          <a:xfrm>
            <a:off x="907403" y="3275529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Наукоград.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осуществление научной, научно-технической, инновационной деятельности, экспериментальных разработок, испытаний, подготовки кадров в соответствии с государственными приоритетными направлениями развития науки, технологий и техники</a:t>
            </a: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8D95533D-55BE-4596-89E9-8A419B951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542" y="49212"/>
            <a:ext cx="3375434" cy="225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0465886D-7D60-422F-ADD2-FB5370C3A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94" y="3683112"/>
            <a:ext cx="4373435" cy="327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xmlns="" id="{C07C47DC-3B06-4DFE-8408-EA3871794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852" y="4779070"/>
            <a:ext cx="3134727" cy="208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0568" y="2327660"/>
            <a:ext cx="5608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НИЦ "Курчатовский институт" создан как один из базовых элементов научной инфраструктуры для модернизации экономики страны и достижения прорывов в приоритетных областях науки и </a:t>
            </a:r>
            <a:r>
              <a:rPr lang="ru-RU" sz="1200" dirty="0" smtClean="0"/>
              <a:t>технологий. </a:t>
            </a:r>
            <a:r>
              <a:rPr lang="ru-RU" sz="1200" dirty="0"/>
              <a:t>Под эгидой НИЦ "Курчатовский институт" объединена значительная часть научного потенциала страны в области ядерной физики, энергетики, материаловедения, информационных технологий, биологии и генетики: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84981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1016" y="1025432"/>
            <a:ext cx="100766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/>
            <a:r>
              <a:rPr lang="ru-RU" dirty="0">
                <a:hlinkClick r:id="rId2"/>
              </a:rPr>
              <a:t>Правовое регулирование</a:t>
            </a:r>
            <a:r>
              <a:rPr lang="ru-RU" dirty="0"/>
              <a:t> особого вида </a:t>
            </a:r>
            <a:r>
              <a:rPr lang="ru-RU" dirty="0">
                <a:hlinkClick r:id="rId3"/>
              </a:rPr>
              <a:t>муниципальных образований</a:t>
            </a:r>
            <a:r>
              <a:rPr lang="ru-RU" dirty="0"/>
              <a:t>, имеющих статус </a:t>
            </a:r>
            <a:r>
              <a:rPr lang="ru-RU" dirty="0" err="1"/>
              <a:t>наукограда</a:t>
            </a:r>
            <a:r>
              <a:rPr lang="ru-RU" dirty="0"/>
              <a:t>, осуществляется в соответствии с </a:t>
            </a:r>
            <a:r>
              <a:rPr lang="ru-RU" dirty="0">
                <a:hlinkClick r:id="rId4"/>
              </a:rPr>
              <a:t>Конституцией РФ</a:t>
            </a:r>
            <a:r>
              <a:rPr lang="ru-RU" dirty="0"/>
              <a:t>, ФЗ «Об общих принципах организации </a:t>
            </a:r>
            <a:r>
              <a:rPr lang="ru-RU" dirty="0">
                <a:hlinkClick r:id="rId5"/>
              </a:rPr>
              <a:t>местного самоуправления</a:t>
            </a:r>
            <a:r>
              <a:rPr lang="ru-RU" dirty="0"/>
              <a:t> в РФ», ФЗ «О статусе </a:t>
            </a:r>
            <a:r>
              <a:rPr lang="ru-RU" dirty="0" err="1"/>
              <a:t>наукограда</a:t>
            </a:r>
            <a:r>
              <a:rPr lang="ru-RU" dirty="0"/>
              <a:t> РФ», иными федеральными законами, конституциями, уставами и законами </a:t>
            </a:r>
            <a:r>
              <a:rPr lang="ru-RU" dirty="0">
                <a:hlinkClick r:id="rId6"/>
              </a:rPr>
              <a:t>субъектов РФ</a:t>
            </a:r>
            <a:r>
              <a:rPr lang="ru-RU" dirty="0"/>
              <a:t>.</a:t>
            </a:r>
          </a:p>
          <a:p>
            <a:pPr indent="357188" algn="just"/>
            <a:r>
              <a:rPr lang="ru-RU" dirty="0"/>
              <a:t>Согласно ФЗ «О статусе </a:t>
            </a:r>
            <a:r>
              <a:rPr lang="ru-RU" dirty="0" err="1"/>
              <a:t>наукограда</a:t>
            </a:r>
            <a:r>
              <a:rPr lang="ru-RU" dirty="0"/>
              <a:t>» </a:t>
            </a:r>
            <a:r>
              <a:rPr lang="ru-RU" b="1" dirty="0" err="1"/>
              <a:t>наукоград</a:t>
            </a:r>
            <a:r>
              <a:rPr lang="ru-RU" dirty="0"/>
              <a:t> РФ - это муниципальное образование с градообразующим научно-производственным комплексом; </a:t>
            </a:r>
            <a:endParaRPr lang="ru-RU" dirty="0" smtClean="0"/>
          </a:p>
          <a:p>
            <a:pPr indent="357188" algn="just"/>
            <a:r>
              <a:rPr lang="ru-RU" dirty="0" smtClean="0"/>
              <a:t>научно-производственный </a:t>
            </a:r>
            <a:r>
              <a:rPr lang="ru-RU" dirty="0"/>
              <a:t>комплекс </a:t>
            </a:r>
            <a:r>
              <a:rPr lang="ru-RU" dirty="0" err="1"/>
              <a:t>наукограда</a:t>
            </a:r>
            <a:r>
              <a:rPr lang="ru-RU" dirty="0"/>
              <a:t> - это совокупность организаций, осуществляющих научную, научно-техническую, инновационную деятельность, экспериментальные разработки, испытания, подготовку кадров в соответствии с государственными приоритетами развития науки и техники.</a:t>
            </a:r>
          </a:p>
          <a:p>
            <a:pPr indent="357188" algn="just"/>
            <a:r>
              <a:rPr lang="ru-RU" dirty="0"/>
              <a:t>Статус </a:t>
            </a:r>
            <a:r>
              <a:rPr lang="ru-RU" dirty="0" err="1"/>
              <a:t>наукограда</a:t>
            </a:r>
            <a:r>
              <a:rPr lang="ru-RU" dirty="0"/>
              <a:t> присваивается муниципальному образованию </a:t>
            </a:r>
            <a:r>
              <a:rPr lang="ru-RU" dirty="0">
                <a:hlinkClick r:id="rId7"/>
              </a:rPr>
              <a:t>Президентом РФ</a:t>
            </a:r>
            <a:r>
              <a:rPr lang="ru-RU" dirty="0"/>
              <a:t> по представлению </a:t>
            </a:r>
            <a:r>
              <a:rPr lang="ru-RU" dirty="0">
                <a:hlinkClick r:id="rId8"/>
              </a:rPr>
              <a:t>Правительства РФ</a:t>
            </a:r>
            <a:r>
              <a:rPr lang="ru-RU" dirty="0"/>
              <a:t> на срок до 25 лет. Статус </a:t>
            </a:r>
            <a:r>
              <a:rPr lang="ru-RU" dirty="0" err="1"/>
              <a:t>наукограда</a:t>
            </a:r>
            <a:r>
              <a:rPr lang="ru-RU" dirty="0"/>
              <a:t> по истечении установленного </a:t>
            </a:r>
            <a:r>
              <a:rPr lang="ru-RU" dirty="0">
                <a:hlinkClick r:id="rId9"/>
              </a:rPr>
              <a:t>срока</a:t>
            </a:r>
            <a:r>
              <a:rPr lang="ru-RU" dirty="0"/>
              <a:t> может быть сохранен муниципальному образованию в порядке, предусмотренном Правительством РФ. </a:t>
            </a:r>
            <a:endParaRPr lang="ru-RU" dirty="0" smtClean="0"/>
          </a:p>
          <a:p>
            <a:pPr indent="357188" algn="just"/>
            <a:r>
              <a:rPr lang="ru-RU" dirty="0" smtClean="0"/>
              <a:t>Дополнительное финансирование научной и инновационной деятельности осуществляется за счет средств федерального бюджета.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067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CBA5AB3-3C0B-4D60-B4CB-F8A160524152}"/>
              </a:ext>
            </a:extLst>
          </p:cNvPr>
          <p:cNvSpPr/>
          <p:nvPr/>
        </p:nvSpPr>
        <p:spPr>
          <a:xfrm>
            <a:off x="1483894" y="34390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Некоммерческая исследовательская организация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Направление деятельности: развитие взаимовыгодного сотрудничества, поддержка лучших ученых, укрепление существующей и построение новой инфраструктуры в научно-технической области, построение гражданского общества, предоставление доступа зарубежным ученым к российскому научному оборудованию и информации</a:t>
            </a:r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AE9B247C-331E-4D64-99EA-340CD50E6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894" y="343906"/>
            <a:ext cx="4098758" cy="230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F01D3E7-25C5-43C4-A6AB-71ABCAACF285}"/>
              </a:ext>
            </a:extLst>
          </p:cNvPr>
          <p:cNvSpPr/>
          <p:nvPr/>
        </p:nvSpPr>
        <p:spPr>
          <a:xfrm>
            <a:off x="1160424" y="304125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Бизнес-инкубатор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Направление деятельности: поддержка компаний на ранних стадиях развития, предоставление в аренду на льготной основе помещений, оказание консалтинговых, бухгалтерских и юридических услуг.</a:t>
            </a:r>
            <a:endParaRPr lang="ru-RU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xmlns="" id="{03F3DEF5-027B-41F9-926A-DE87F0E12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894" y="3017195"/>
            <a:ext cx="4105666" cy="273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xmlns="" id="{81369B82-EA25-4FCE-96B0-779713F13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23" y="4651456"/>
            <a:ext cx="3309816" cy="220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xmlns="" id="{E16F4F44-6D71-4597-B0BA-9DD1A18ED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066" y="4651457"/>
            <a:ext cx="2944358" cy="220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020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EEE2F58-BAE7-483E-9C64-DD167A18ACEF}"/>
              </a:ext>
            </a:extLst>
          </p:cNvPr>
          <p:cNvSpPr/>
          <p:nvPr/>
        </p:nvSpPr>
        <p:spPr>
          <a:xfrm>
            <a:off x="1544052" y="98800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Технопарк.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производство и реализация инноваций в рамках научно-производственного территориального комплекса, образованного в сфере науки и научного обслуживания на базе НИИ или вуза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3A75E35-282A-474F-963F-A9438402B40B}"/>
              </a:ext>
            </a:extLst>
          </p:cNvPr>
          <p:cNvSpPr/>
          <p:nvPr/>
        </p:nvSpPr>
        <p:spPr>
          <a:xfrm>
            <a:off x="1544052" y="294299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Инновационно-технологические центры.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активизации инновационной деятельности в научно-технической сфере, поддержка сформировавшихся работников малых инновационных предприятий, развитие устойчивых связей малого бизнеса с промышленностью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DCF3AF3-BAB7-4E4C-A780-8BE1E6C290DB}"/>
              </a:ext>
            </a:extLst>
          </p:cNvPr>
          <p:cNvSpPr/>
          <p:nvPr/>
        </p:nvSpPr>
        <p:spPr>
          <a:xfrm>
            <a:off x="1544052" y="517499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Инновационные центры.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Направление деятельности: выполнение отдельных функций технопарка, инновационно-технологического центра и центра трансферта технологий</a:t>
            </a: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E02442B8-664D-4FB4-8C0F-9A502438B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696" y="371909"/>
            <a:ext cx="4387514" cy="219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xmlns="" id="{E2A36813-AAEF-4B78-9D4D-4D39422AEF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6"/>
          <a:stretch/>
        </p:blipFill>
        <p:spPr bwMode="auto">
          <a:xfrm>
            <a:off x="7640052" y="2657643"/>
            <a:ext cx="3936331" cy="187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8C51E59-A329-4E9A-A07F-4BFDAB59B95B}"/>
              </a:ext>
            </a:extLst>
          </p:cNvPr>
          <p:cNvSpPr/>
          <p:nvPr/>
        </p:nvSpPr>
        <p:spPr>
          <a:xfrm>
            <a:off x="6784806" y="4526969"/>
            <a:ext cx="5646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Инновационно-технологические центр «</a:t>
            </a:r>
            <a:r>
              <a:rPr lang="ru-RU" sz="1600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Мендеелеев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на территории российского центра программирования в Дубне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xmlns="" id="{986F8E4A-C93C-4C7C-A4D0-E310CD73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716" y="5085556"/>
            <a:ext cx="2667000" cy="177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32755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352</TotalTime>
  <Words>1169</Words>
  <Application>Microsoft Office PowerPoint</Application>
  <PresentationFormat>Произвольный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Легкий дым</vt:lpstr>
      <vt:lpstr>Презентация к теме «Инфраструктура технологического предпринимательства»</vt:lpstr>
      <vt:lpstr>1. Сущность инфраструктуры технологического предпринимательства и ее основные компоненты</vt:lpstr>
      <vt:lpstr>1. Организационные формы технологической инфраструктуры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теме «Введение в Технологическое предпринимательство»</dc:title>
  <dc:creator>User</dc:creator>
  <cp:lastModifiedBy>User</cp:lastModifiedBy>
  <cp:revision>20</cp:revision>
  <dcterms:created xsi:type="dcterms:W3CDTF">2023-09-14T18:52:12Z</dcterms:created>
  <dcterms:modified xsi:type="dcterms:W3CDTF">2024-02-11T18:09:04Z</dcterms:modified>
</cp:coreProperties>
</file>