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75" r:id="rId6"/>
    <p:sldId id="260" r:id="rId7"/>
    <p:sldId id="263" r:id="rId8"/>
    <p:sldId id="276" r:id="rId9"/>
    <p:sldId id="277" r:id="rId10"/>
    <p:sldId id="278" r:id="rId11"/>
    <p:sldId id="279" r:id="rId12"/>
    <p:sldId id="280" r:id="rId13"/>
    <p:sldId id="281" r:id="rId14"/>
    <p:sldId id="282" r:id="rId15"/>
    <p:sldId id="284" r:id="rId16"/>
    <p:sldId id="285" r:id="rId17"/>
    <p:sldId id="283" r:id="rId18"/>
    <p:sldId id="286" r:id="rId19"/>
    <p:sldId id="274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94660"/>
  </p:normalViewPr>
  <p:slideViewPr>
    <p:cSldViewPr snapToGrid="0">
      <p:cViewPr varScale="1">
        <p:scale>
          <a:sx n="79" d="100"/>
          <a:sy n="79" d="100"/>
        </p:scale>
        <p:origin x="-206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C5D77-D4D6-4878-89C6-589F8F62887C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1045EE-4298-4033-A49B-2A79A49764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014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1045EE-4298-4033-A49B-2A79A497643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349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627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643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683676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531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855431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7468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2708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524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01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246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601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063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758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466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030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762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9ADD5-6872-42D1-853E-50274D2E2A8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060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1%80%D0%BE%D1%86%D0%B5%D0%BD%D1%82%D0%BD%D0%B0%D1%8F_%D1%81%D1%82%D0%B0%D0%B2%D0%BA%D0%B0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7BF29E8-9F8A-49C8-B346-E7D5CB4174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</p:spPr>
        <p:txBody>
          <a:bodyPr>
            <a:normAutofit fontScale="90000"/>
          </a:bodyPr>
          <a:lstStyle/>
          <a:p>
            <a:pPr algn="ctr"/>
            <a:r>
              <a:rPr lang="uk-UA" i="1" dirty="0" err="1">
                <a:latin typeface="Arial" panose="020B0604020202020204" pitchFamily="34" charset="0"/>
                <a:cs typeface="Arial" panose="020B0604020202020204" pitchFamily="34" charset="0"/>
              </a:rPr>
              <a:t>Презентация</a:t>
            </a:r>
            <a:r>
              <a:rPr lang="uk-UA" i="1" dirty="0">
                <a:latin typeface="Arial" panose="020B0604020202020204" pitchFamily="34" charset="0"/>
                <a:cs typeface="Arial" panose="020B0604020202020204" pitchFamily="34" charset="0"/>
              </a:rPr>
              <a:t> к </a:t>
            </a:r>
            <a:r>
              <a:rPr lang="uk-UA" i="1" dirty="0" err="1">
                <a:latin typeface="Arial" panose="020B0604020202020204" pitchFamily="34" charset="0"/>
                <a:cs typeface="Arial" panose="020B0604020202020204" pitchFamily="34" charset="0"/>
              </a:rPr>
              <a:t>теме</a:t>
            </a:r>
            <a:r>
              <a:rPr lang="uk-UA" i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i="1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uk-UA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Механизм</a:t>
            </a:r>
            <a:r>
              <a:rPr lang="uk-UA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управления</a:t>
            </a:r>
            <a:r>
              <a:rPr lang="uk-UA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инновационным</a:t>
            </a:r>
            <a:r>
              <a:rPr lang="uk-UA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предприятием</a:t>
            </a:r>
            <a:r>
              <a:rPr lang="uk-UA" i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39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0565" y="-25074"/>
            <a:ext cx="6096000" cy="297004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700" b="1" dirty="0">
                <a:solidFill>
                  <a:srgbClr val="0070C0"/>
                </a:solidFill>
              </a:rPr>
              <a:t>Этап 4: Рост и укрепление позиций </a:t>
            </a:r>
            <a:r>
              <a:rPr lang="ru-RU" sz="1700" dirty="0">
                <a:solidFill>
                  <a:srgbClr val="FF0000"/>
                </a:solidFill>
              </a:rPr>
              <a:t>Характеристика </a:t>
            </a:r>
            <a:r>
              <a:rPr lang="ru-RU" sz="1700" dirty="0" smtClean="0">
                <a:solidFill>
                  <a:srgbClr val="FF0000"/>
                </a:solidFill>
              </a:rPr>
              <a:t>этапа.</a:t>
            </a:r>
            <a:r>
              <a:rPr lang="ru-RU" sz="1700" dirty="0" smtClean="0"/>
              <a:t> </a:t>
            </a:r>
            <a:r>
              <a:rPr lang="ru-RU" sz="1700" dirty="0"/>
              <a:t>Формализация всех бизнес-процессов, </a:t>
            </a:r>
            <a:r>
              <a:rPr lang="ru-RU" sz="1700" dirty="0" smtClean="0"/>
              <a:t>существенный </a:t>
            </a:r>
            <a:r>
              <a:rPr lang="ru-RU" sz="1700" dirty="0"/>
              <a:t>рост штата компании, активный рост и </a:t>
            </a:r>
            <a:r>
              <a:rPr lang="ru-RU" sz="1700" dirty="0" smtClean="0"/>
              <a:t>продажи</a:t>
            </a:r>
            <a:r>
              <a:rPr lang="ru-RU" sz="1700" dirty="0"/>
              <a:t>, разработка стратегии масштабирования. В команде могут работать уже до сотни сотрудников. По сути, с этого момента компания уже перестала быть </a:t>
            </a:r>
            <a:r>
              <a:rPr lang="ru-RU" sz="1700" dirty="0" err="1"/>
              <a:t>стартапом</a:t>
            </a:r>
            <a:r>
              <a:rPr lang="ru-RU" sz="1700" dirty="0"/>
              <a:t> и стала полноценным бизнесом. </a:t>
            </a:r>
            <a:r>
              <a:rPr lang="ru-RU" sz="1700" dirty="0">
                <a:solidFill>
                  <a:srgbClr val="FF0000"/>
                </a:solidFill>
              </a:rPr>
              <a:t>Результат этапа </a:t>
            </a:r>
            <a:r>
              <a:rPr lang="ru-RU" sz="1700" dirty="0"/>
              <a:t>Полностью отработана стратегия и </a:t>
            </a:r>
            <a:r>
              <a:rPr lang="ru-RU" sz="1700" dirty="0" smtClean="0"/>
              <a:t>бизнес-процессы</a:t>
            </a:r>
            <a:r>
              <a:rPr lang="ru-RU" sz="1700" dirty="0"/>
              <a:t>, создана основа для дальнейшего </a:t>
            </a:r>
            <a:r>
              <a:rPr lang="ru-RU" sz="1700" dirty="0" smtClean="0"/>
              <a:t>масштабирования</a:t>
            </a:r>
            <a:r>
              <a:rPr lang="ru-RU" sz="1700" dirty="0"/>
              <a:t>, объем продаж измеряется десятками миллионов в год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47567" y="3025028"/>
            <a:ext cx="6096000" cy="375487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700" b="1" dirty="0">
                <a:solidFill>
                  <a:srgbClr val="0070C0"/>
                </a:solidFill>
              </a:rPr>
              <a:t>Этап 5: Масштабирование и захват </a:t>
            </a:r>
            <a:r>
              <a:rPr lang="ru-RU" sz="1700" b="1" dirty="0" smtClean="0">
                <a:solidFill>
                  <a:srgbClr val="0070C0"/>
                </a:solidFill>
              </a:rPr>
              <a:t>рынков. </a:t>
            </a:r>
            <a:r>
              <a:rPr lang="ru-RU" sz="1700" dirty="0" smtClean="0">
                <a:solidFill>
                  <a:srgbClr val="FF0000"/>
                </a:solidFill>
              </a:rPr>
              <a:t>Характеристика этапа. </a:t>
            </a:r>
            <a:r>
              <a:rPr lang="ru-RU" sz="1700" dirty="0" smtClean="0"/>
              <a:t>На </a:t>
            </a:r>
            <a:r>
              <a:rPr lang="ru-RU" sz="1700" dirty="0"/>
              <a:t>данном этапе важно укрепить свои позиции на основном и на других рынках в качестве одного из лидеров и, по возможности, создать барьер для входа конкурентов. </a:t>
            </a:r>
            <a:endParaRPr lang="ru-RU" sz="1700" dirty="0" smtClean="0"/>
          </a:p>
          <a:p>
            <a:pPr algn="just"/>
            <a:r>
              <a:rPr lang="ru-RU" sz="1700" dirty="0" smtClean="0">
                <a:solidFill>
                  <a:srgbClr val="FF0000"/>
                </a:solidFill>
              </a:rPr>
              <a:t>Результат этапа. </a:t>
            </a:r>
            <a:r>
              <a:rPr lang="ru-RU" sz="1700" dirty="0"/>
              <a:t>Компания укрепляется на рынке или нескольких рынках как лидер в своей нише, имея </a:t>
            </a:r>
            <a:r>
              <a:rPr lang="ru-RU" sz="1700" dirty="0" smtClean="0"/>
              <a:t>существенную </a:t>
            </a:r>
            <a:r>
              <a:rPr lang="ru-RU" sz="1700" dirty="0"/>
              <a:t>долю и уверенно растущие показатели. К </a:t>
            </a:r>
            <a:r>
              <a:rPr lang="ru-RU" sz="1700" dirty="0" smtClean="0"/>
              <a:t>этому </a:t>
            </a:r>
            <a:r>
              <a:rPr lang="ru-RU" sz="1700" dirty="0"/>
              <a:t>времени с момента основания проекта </a:t>
            </a:r>
            <a:r>
              <a:rPr lang="ru-RU" sz="1700" dirty="0" smtClean="0"/>
              <a:t>может пройти </a:t>
            </a:r>
            <a:r>
              <a:rPr lang="ru-RU" sz="1700" dirty="0"/>
              <a:t>от 7 до 10 лет, а компания уже имеет офисы с тысячами или десятками тысяч сотрудников в различных странах. Все готово для публичного размещения акций и возврата инвесторами своих вложений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766565" y="109676"/>
            <a:ext cx="5159136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b="1" dirty="0">
                <a:solidFill>
                  <a:srgbClr val="0070C0"/>
                </a:solidFill>
              </a:rPr>
              <a:t>Этап 6: IPO (публичное размещение) </a:t>
            </a:r>
            <a:r>
              <a:rPr lang="ru-RU" sz="1700" dirty="0"/>
              <a:t>Если компания не была куплена стратегическим </a:t>
            </a:r>
            <a:r>
              <a:rPr lang="ru-RU" sz="1700" dirty="0" smtClean="0"/>
              <a:t>инвестором </a:t>
            </a:r>
            <a:r>
              <a:rPr lang="ru-RU" sz="1700" dirty="0"/>
              <a:t>или конкурентом, она становится </a:t>
            </a:r>
            <a:r>
              <a:rPr lang="ru-RU" sz="1700" dirty="0" smtClean="0"/>
              <a:t>публичной </a:t>
            </a:r>
            <a:r>
              <a:rPr lang="ru-RU" sz="1700" dirty="0"/>
              <a:t>для привлечения дополнительного </a:t>
            </a:r>
            <a:r>
              <a:rPr lang="ru-RU" sz="1700" dirty="0" smtClean="0"/>
              <a:t>финансирования</a:t>
            </a:r>
            <a:r>
              <a:rPr lang="ru-RU" sz="1700" dirty="0"/>
              <a:t>, если это необходимо, а также для возврата денег инвесторам, чьи акции конвертируются и их можно свободно продавать публично. До этой </a:t>
            </a:r>
            <a:r>
              <a:rPr lang="ru-RU" sz="1700" dirty="0" smtClean="0"/>
              <a:t>стадии </a:t>
            </a:r>
            <a:r>
              <a:rPr lang="ru-RU" sz="1700" dirty="0"/>
              <a:t>доходит только 0,1% проекта с </a:t>
            </a:r>
            <a:r>
              <a:rPr lang="ru-RU" sz="1700" dirty="0" err="1"/>
              <a:t>PreSeed</a:t>
            </a:r>
            <a:r>
              <a:rPr lang="ru-RU" sz="1700" dirty="0"/>
              <a:t>-стадии. Примерами российских компаний, дошедших до IPO и торгующихся на международных биржах, являются «Яндекс», Mail.ru </a:t>
            </a:r>
            <a:r>
              <a:rPr lang="ru-RU" sz="1700" dirty="0" err="1"/>
              <a:t>Group</a:t>
            </a:r>
            <a:r>
              <a:rPr lang="ru-RU" sz="1700" dirty="0"/>
              <a:t>, </a:t>
            </a:r>
            <a:r>
              <a:rPr lang="ru-RU" sz="1700" dirty="0" err="1"/>
              <a:t>Qiwi</a:t>
            </a:r>
            <a:r>
              <a:rPr lang="ru-RU" sz="1700" dirty="0"/>
              <a:t>, </a:t>
            </a:r>
            <a:r>
              <a:rPr lang="ru-RU" sz="1700" dirty="0" err="1"/>
              <a:t>Luxoft</a:t>
            </a:r>
            <a:r>
              <a:rPr lang="ru-RU" sz="1700" dirty="0"/>
              <a:t> и </a:t>
            </a:r>
            <a:r>
              <a:rPr lang="ru-RU" sz="1700" dirty="0" smtClean="0"/>
              <a:t>несколько </a:t>
            </a:r>
            <a:r>
              <a:rPr lang="ru-RU" sz="1700" dirty="0"/>
              <a:t>других</a:t>
            </a:r>
          </a:p>
        </p:txBody>
      </p:sp>
    </p:spTree>
    <p:extLst>
      <p:ext uri="{BB962C8B-B14F-4D97-AF65-F5344CB8AC3E}">
        <p14:creationId xmlns:p14="http://schemas.microsoft.com/office/powerpoint/2010/main" val="57626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1115" y="281887"/>
            <a:ext cx="68082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 smtClean="0">
                <a:solidFill>
                  <a:srgbClr val="FF0000"/>
                </a:solidFill>
              </a:rPr>
              <a:t>Финансирование инновационной деятельности на различных этапах развития </a:t>
            </a:r>
            <a:r>
              <a:rPr lang="ru-RU" dirty="0" err="1" smtClean="0">
                <a:solidFill>
                  <a:srgbClr val="FF0000"/>
                </a:solidFill>
              </a:rPr>
              <a:t>стартапа</a:t>
            </a:r>
            <a:r>
              <a:rPr lang="ru-RU" dirty="0" smtClean="0">
                <a:solidFill>
                  <a:srgbClr val="FF0000"/>
                </a:solidFill>
              </a:rPr>
              <a:t>.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5011" y="828921"/>
            <a:ext cx="5804033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b="1" dirty="0">
                <a:solidFill>
                  <a:srgbClr val="0070C0"/>
                </a:solidFill>
              </a:rPr>
              <a:t>Личные сбережения граждан </a:t>
            </a:r>
            <a:r>
              <a:rPr lang="ru-RU" sz="1700" dirty="0"/>
              <a:t>— это способ </a:t>
            </a:r>
            <a:r>
              <a:rPr lang="ru-RU" sz="1700" dirty="0" smtClean="0"/>
              <a:t>финансирования </a:t>
            </a:r>
            <a:r>
              <a:rPr lang="ru-RU" sz="1700" dirty="0"/>
              <a:t>малых инновационных фирм путем приобретения и использования финансовых </a:t>
            </a:r>
            <a:r>
              <a:rPr lang="ru-RU" sz="1700" dirty="0" smtClean="0"/>
              <a:t>ресурсов </a:t>
            </a:r>
            <a:r>
              <a:rPr lang="ru-RU" sz="1700" dirty="0"/>
              <a:t>без привлечения венчурного капитала или получения банковского займа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8759" y="2341230"/>
            <a:ext cx="5900286" cy="43550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b="1" dirty="0" err="1">
                <a:solidFill>
                  <a:srgbClr val="0070C0"/>
                </a:solidFill>
              </a:rPr>
              <a:t>Краудфандинг</a:t>
            </a:r>
            <a:r>
              <a:rPr lang="ru-RU" sz="1700" dirty="0"/>
              <a:t> — это привлечение финансовых ресурсов от </a:t>
            </a:r>
            <a:r>
              <a:rPr lang="ru-RU" sz="1700" dirty="0" smtClean="0"/>
              <a:t>практически </a:t>
            </a:r>
            <a:r>
              <a:rPr lang="ru-RU" sz="1700" dirty="0"/>
              <a:t>неограниченного числа людей для </a:t>
            </a:r>
            <a:r>
              <a:rPr lang="ru-RU" sz="1700" dirty="0" smtClean="0"/>
              <a:t>реализации </a:t>
            </a:r>
            <a:r>
              <a:rPr lang="ru-RU" sz="1700" dirty="0"/>
              <a:t>продукта или услуги, проведения различных мероприятий, социальных, </a:t>
            </a:r>
            <a:r>
              <a:rPr lang="ru-RU" sz="1700" dirty="0" smtClean="0"/>
              <a:t>креативных </a:t>
            </a:r>
            <a:r>
              <a:rPr lang="ru-RU" sz="1700" dirty="0"/>
              <a:t>или бизнес-проектов и </a:t>
            </a:r>
            <a:r>
              <a:rPr lang="ru-RU" sz="1700" dirty="0" smtClean="0"/>
              <a:t>др. </a:t>
            </a:r>
            <a:r>
              <a:rPr lang="ru-RU" sz="1600" dirty="0"/>
              <a:t>Самой популярной международной </a:t>
            </a:r>
            <a:r>
              <a:rPr lang="ru-RU" sz="1600" dirty="0" err="1" smtClean="0"/>
              <a:t>краудфандинговой</a:t>
            </a:r>
            <a:r>
              <a:rPr lang="ru-RU" sz="1600" dirty="0" smtClean="0"/>
              <a:t> </a:t>
            </a:r>
            <a:r>
              <a:rPr lang="ru-RU" sz="1600" dirty="0"/>
              <a:t>платформой является созданная в 2009 году американская </a:t>
            </a:r>
            <a:r>
              <a:rPr lang="ru-RU" sz="1600" dirty="0" err="1"/>
              <a:t>Kickstarter</a:t>
            </a:r>
            <a:r>
              <a:rPr lang="ru-RU" sz="1600" dirty="0"/>
              <a:t> (https:// www.kickstarter.com/), проекты которой </a:t>
            </a:r>
            <a:r>
              <a:rPr lang="ru-RU" sz="1600" dirty="0" smtClean="0"/>
              <a:t>выбирают </a:t>
            </a:r>
            <a:r>
              <a:rPr lang="ru-RU" sz="1600" dirty="0"/>
              <a:t>для инвестиций корпорации и венчурные фонды. Данная платформа использует в своей работе стандартную модель «Все или ничего», т. е. привлеченные средства авторы проекта забирают в случае полного сбора всей </a:t>
            </a:r>
            <a:r>
              <a:rPr lang="ru-RU" sz="1600" dirty="0" err="1"/>
              <a:t>заявленной</a:t>
            </a:r>
            <a:r>
              <a:rPr lang="ru-RU" sz="1600" dirty="0"/>
              <a:t> </a:t>
            </a:r>
            <a:r>
              <a:rPr lang="ru-RU" sz="1600" dirty="0" smtClean="0"/>
              <a:t>суммы. </a:t>
            </a:r>
            <a:r>
              <a:rPr lang="ru-RU" sz="1600" dirty="0"/>
              <a:t>Самыми активными в России </a:t>
            </a:r>
            <a:r>
              <a:rPr lang="ru-RU" sz="1600" dirty="0" smtClean="0"/>
              <a:t>являются </a:t>
            </a:r>
            <a:r>
              <a:rPr lang="ru-RU" sz="1600" dirty="0" err="1"/>
              <a:t>краудфандинговые</a:t>
            </a:r>
            <a:r>
              <a:rPr lang="ru-RU" sz="1600" dirty="0"/>
              <a:t> площадки </a:t>
            </a:r>
            <a:r>
              <a:rPr lang="ru-RU" sz="1600" dirty="0" err="1"/>
              <a:t>Boomstarter</a:t>
            </a:r>
            <a:r>
              <a:rPr lang="ru-RU" sz="1600" dirty="0"/>
              <a:t> (boomstarter.ru/) и </a:t>
            </a:r>
            <a:r>
              <a:rPr lang="ru-RU" sz="1600" dirty="0" err="1"/>
              <a:t>Planeta</a:t>
            </a:r>
            <a:r>
              <a:rPr lang="ru-RU" sz="1600" dirty="0"/>
              <a:t> (https://planeta.ru/), созданные в середине 2012 года.</a:t>
            </a:r>
            <a:endParaRPr lang="ru-RU" sz="17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249" y="816693"/>
            <a:ext cx="6096000" cy="166199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700" b="1" dirty="0">
                <a:solidFill>
                  <a:srgbClr val="0070C0"/>
                </a:solidFill>
              </a:rPr>
              <a:t>Гранты и средства вузов, научных парков, </a:t>
            </a:r>
            <a:r>
              <a:rPr lang="ru-RU" sz="1700" b="1" dirty="0" smtClean="0">
                <a:solidFill>
                  <a:srgbClr val="0070C0"/>
                </a:solidFill>
              </a:rPr>
              <a:t>бизнес-инкубаторов</a:t>
            </a:r>
            <a:r>
              <a:rPr lang="ru-RU" sz="1700" b="1" dirty="0">
                <a:solidFill>
                  <a:srgbClr val="0070C0"/>
                </a:solidFill>
              </a:rPr>
              <a:t>, центров трансфера технологий </a:t>
            </a:r>
            <a:r>
              <a:rPr lang="ru-RU" sz="1700" dirty="0"/>
              <a:t>представляют собой третий по </a:t>
            </a:r>
            <a:r>
              <a:rPr lang="ru-RU" sz="1700" dirty="0" smtClean="0"/>
              <a:t>привлекательности </a:t>
            </a:r>
            <a:r>
              <a:rPr lang="ru-RU" sz="1700" dirty="0"/>
              <a:t>(объему финансирования и стоимости </a:t>
            </a:r>
            <a:r>
              <a:rPr lang="ru-RU" sz="1700" dirty="0" smtClean="0"/>
              <a:t>капитала</a:t>
            </a:r>
            <a:r>
              <a:rPr lang="ru-RU" sz="1700" dirty="0"/>
              <a:t>) источник после личных </a:t>
            </a:r>
            <a:r>
              <a:rPr lang="ru-RU" sz="1700" dirty="0" smtClean="0"/>
              <a:t>сбережений </a:t>
            </a:r>
            <a:r>
              <a:rPr lang="ru-RU" sz="1700" dirty="0"/>
              <a:t>на ранних этапах развития </a:t>
            </a:r>
            <a:r>
              <a:rPr lang="ru-RU" sz="1700" dirty="0" smtClean="0"/>
              <a:t>компании</a:t>
            </a:r>
            <a:endParaRPr lang="ru-RU" sz="17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60170" y="2478686"/>
            <a:ext cx="6096000" cy="166199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700" b="1" dirty="0">
                <a:solidFill>
                  <a:srgbClr val="0070C0"/>
                </a:solidFill>
              </a:rPr>
              <a:t>Бизнес-ангелы</a:t>
            </a:r>
            <a:r>
              <a:rPr lang="ru-RU" sz="1700" dirty="0"/>
              <a:t> — это частные инвесторы (физические или </a:t>
            </a:r>
            <a:r>
              <a:rPr lang="ru-RU" sz="1700" dirty="0" smtClean="0"/>
              <a:t>юридические </a:t>
            </a:r>
            <a:r>
              <a:rPr lang="ru-RU" sz="1700" dirty="0"/>
              <a:t>лица), которые инвестируют </a:t>
            </a:r>
            <a:r>
              <a:rPr lang="ru-RU" sz="1700" dirty="0" smtClean="0"/>
              <a:t>собственные </a:t>
            </a:r>
            <a:r>
              <a:rPr lang="ru-RU" sz="1700" dirty="0"/>
              <a:t>средства в компании на начальных стадиях развития, обладающие </a:t>
            </a:r>
            <a:r>
              <a:rPr lang="ru-RU" sz="1700" dirty="0" smtClean="0"/>
              <a:t>значительным </a:t>
            </a:r>
            <a:r>
              <a:rPr lang="ru-RU" sz="1700" dirty="0"/>
              <a:t>потенциалом роста, как правило, без предоставления какого-либо залога.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224338" y="4113619"/>
            <a:ext cx="6096000" cy="270843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700" b="1" dirty="0">
                <a:solidFill>
                  <a:srgbClr val="0070C0"/>
                </a:solidFill>
              </a:rPr>
              <a:t>Венчурный капитал (от англ. </a:t>
            </a:r>
            <a:r>
              <a:rPr lang="ru-RU" sz="1700" b="1" dirty="0" err="1">
                <a:solidFill>
                  <a:srgbClr val="0070C0"/>
                </a:solidFill>
              </a:rPr>
              <a:t>venture</a:t>
            </a:r>
            <a:r>
              <a:rPr lang="ru-RU" sz="1700" b="1" dirty="0">
                <a:solidFill>
                  <a:srgbClr val="0070C0"/>
                </a:solidFill>
              </a:rPr>
              <a:t> </a:t>
            </a:r>
            <a:r>
              <a:rPr lang="ru-RU" sz="1700" b="1" dirty="0" err="1">
                <a:solidFill>
                  <a:srgbClr val="0070C0"/>
                </a:solidFill>
              </a:rPr>
              <a:t>capital</a:t>
            </a:r>
            <a:r>
              <a:rPr lang="ru-RU" sz="1700" b="1" dirty="0">
                <a:solidFill>
                  <a:srgbClr val="0070C0"/>
                </a:solidFill>
              </a:rPr>
              <a:t>) </a:t>
            </a:r>
            <a:r>
              <a:rPr lang="ru-RU" sz="1700" dirty="0"/>
              <a:t>буквально означает </a:t>
            </a:r>
            <a:r>
              <a:rPr lang="ru-RU" sz="1700" dirty="0" err="1"/>
              <a:t>высокорисковый</a:t>
            </a:r>
            <a:r>
              <a:rPr lang="ru-RU" sz="1700" dirty="0"/>
              <a:t> капитал, т. е. такой </a:t>
            </a:r>
            <a:r>
              <a:rPr lang="ru-RU" sz="1700" dirty="0" smtClean="0"/>
              <a:t>капитал</a:t>
            </a:r>
            <a:r>
              <a:rPr lang="ru-RU" sz="1700" dirty="0"/>
              <a:t>, который направляется на </a:t>
            </a:r>
            <a:r>
              <a:rPr lang="ru-RU" sz="1700" dirty="0" smtClean="0"/>
              <a:t>финансирование </a:t>
            </a:r>
            <a:r>
              <a:rPr lang="ru-RU" sz="1700" dirty="0"/>
              <a:t>молодых быстрорастущих компаний в обмен на долю в их собственности с целью долгосрочного участия в управлении и </a:t>
            </a:r>
            <a:r>
              <a:rPr lang="ru-RU" sz="1700" dirty="0" smtClean="0"/>
              <a:t>осуществлении </a:t>
            </a:r>
            <a:r>
              <a:rPr lang="ru-RU" sz="1700" dirty="0"/>
              <a:t>выхода на этапе максимальной рыночной стоимости, при этом такие </a:t>
            </a:r>
            <a:r>
              <a:rPr lang="ru-RU" sz="1700" dirty="0" smtClean="0"/>
              <a:t>инвестиции </a:t>
            </a:r>
            <a:r>
              <a:rPr lang="ru-RU" sz="1700" dirty="0"/>
              <a:t>отличаются высокой степенью риска и высокой доходностью. </a:t>
            </a:r>
          </a:p>
        </p:txBody>
      </p:sp>
    </p:spTree>
    <p:extLst>
      <p:ext uri="{BB962C8B-B14F-4D97-AF65-F5344CB8AC3E}">
        <p14:creationId xmlns:p14="http://schemas.microsoft.com/office/powerpoint/2010/main" val="280591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1115" y="214512"/>
            <a:ext cx="68082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>
                <a:solidFill>
                  <a:srgbClr val="FF0000"/>
                </a:solidFill>
              </a:rPr>
              <a:t>2</a:t>
            </a:r>
            <a:r>
              <a:rPr lang="ru-RU" dirty="0" smtClean="0">
                <a:solidFill>
                  <a:srgbClr val="FF0000"/>
                </a:solidFill>
              </a:rPr>
              <a:t>. Финансовое моделирование инновационного  проекта.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492817" y="860843"/>
            <a:ext cx="65868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FF0000"/>
                </a:solidFill>
              </a:rPr>
              <a:t>« Практически единственный способ заработать по-настоящему большие деньги — это открыть свое дело. Вы никогда не получите много, работая на </a:t>
            </a:r>
            <a:r>
              <a:rPr lang="ru-RU" i="1" dirty="0" smtClean="0">
                <a:solidFill>
                  <a:srgbClr val="FF0000"/>
                </a:solidFill>
              </a:rPr>
              <a:t>кого-то</a:t>
            </a:r>
            <a:r>
              <a:rPr lang="ru-RU" i="1" dirty="0">
                <a:solidFill>
                  <a:srgbClr val="FF0000"/>
                </a:solidFill>
              </a:rPr>
              <a:t>. Найдите свою нишу, выпускайте товар, который нужен людям, но который они не могут купить или достают с большим трудом</a:t>
            </a:r>
            <a:r>
              <a:rPr lang="ru-RU" i="1" dirty="0" smtClean="0">
                <a:solidFill>
                  <a:srgbClr val="FF0000"/>
                </a:solidFill>
              </a:rPr>
              <a:t>.»</a:t>
            </a:r>
          </a:p>
          <a:p>
            <a:pPr algn="r"/>
            <a:r>
              <a:rPr lang="ru-RU" i="1" dirty="0" smtClean="0">
                <a:solidFill>
                  <a:srgbClr val="FF0000"/>
                </a:solidFill>
              </a:rPr>
              <a:t>Пол </a:t>
            </a:r>
            <a:r>
              <a:rPr lang="ru-RU" i="1" dirty="0" err="1">
                <a:solidFill>
                  <a:srgbClr val="FF0000"/>
                </a:solidFill>
              </a:rPr>
              <a:t>Гетти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4846" y="2049716"/>
            <a:ext cx="463616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/>
              <a:t>Роль финансовых прогнозов состоит не в том, чтобы действительно спрогнозировать объем продаж и предполагаемую прибыль, а в том, чтобы понять, как устроен предполагаемый бизнес с точки зрения денежных потоков. Строя </a:t>
            </a:r>
            <a:r>
              <a:rPr lang="ru-RU" i="1" dirty="0" smtClean="0"/>
              <a:t>финансовые </a:t>
            </a:r>
            <a:r>
              <a:rPr lang="ru-RU" i="1" dirty="0"/>
              <a:t>прогнозы, предприниматель получает </a:t>
            </a:r>
            <a:r>
              <a:rPr lang="ru-RU" i="1" dirty="0" smtClean="0"/>
              <a:t>возможность </a:t>
            </a:r>
            <a:r>
              <a:rPr lang="ru-RU" i="1" dirty="0"/>
              <a:t>разобраться в том, как взаимосвязаны различные компоненты его бизнеса.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614736" y="2993390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dirty="0">
                <a:solidFill>
                  <a:srgbClr val="FF0000"/>
                </a:solidFill>
              </a:rPr>
              <a:t>Финансовая модель </a:t>
            </a:r>
            <a:r>
              <a:rPr lang="ru-RU" dirty="0"/>
              <a:t>— система кровообращения бизнеса, в </a:t>
            </a:r>
            <a:r>
              <a:rPr lang="ru-RU" dirty="0" smtClean="0"/>
              <a:t>которой </a:t>
            </a:r>
            <a:r>
              <a:rPr lang="ru-RU" dirty="0"/>
              <a:t>отражаются все финансовые потоки предприятия (доходы, расходы), а также изменения в стоимости материальных активов бизнеса (амортизация, капитальные вложения); которая дает представление о финансовом состоянии бизнеса и служит цели принятия управленческих решений.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38261" y="5484295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Цель создания финансовой модели </a:t>
            </a:r>
            <a:r>
              <a:rPr lang="ru-RU" dirty="0"/>
              <a:t>— получить наглядное представление о будущем инвестиционного проекта, как будто он уже реализован. </a:t>
            </a:r>
          </a:p>
        </p:txBody>
      </p:sp>
    </p:spTree>
    <p:extLst>
      <p:ext uri="{BB962C8B-B14F-4D97-AF65-F5344CB8AC3E}">
        <p14:creationId xmlns:p14="http://schemas.microsoft.com/office/powerpoint/2010/main" val="214925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lterozoom.com/images/151202_4hdcjnrlfyslz94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929" y="606392"/>
            <a:ext cx="6570845" cy="4928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alterozoom.com/images/151197_2zmsi3qypniq8wv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62" t="30596" r="5596" b="40492"/>
          <a:stretch/>
        </p:blipFill>
        <p:spPr bwMode="auto">
          <a:xfrm>
            <a:off x="6734774" y="606392"/>
            <a:ext cx="5188017" cy="1357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704282" y="2155085"/>
            <a:ext cx="55294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Не следует путать финансовую модель с отчётом о прибылях и убытках, который отражает исторические данные. Финансовая модель — это прогноз будущих событий.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734774" y="3914887"/>
            <a:ext cx="518801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Полная </a:t>
            </a:r>
            <a:r>
              <a:rPr lang="ru-RU" dirty="0">
                <a:solidFill>
                  <a:srgbClr val="FF0000"/>
                </a:solidFill>
              </a:rPr>
              <a:t>финансовая модель компании описывается тремя «подмоделями» / бюджетами: </a:t>
            </a:r>
            <a:endParaRPr lang="ru-RU" dirty="0" smtClean="0">
              <a:solidFill>
                <a:srgbClr val="FF0000"/>
              </a:solidFill>
            </a:endParaRPr>
          </a:p>
          <a:p>
            <a:pPr marL="342900" indent="-342900">
              <a:buAutoNum type="arabicParenR"/>
            </a:pPr>
            <a:r>
              <a:rPr lang="ru-RU" dirty="0" smtClean="0">
                <a:solidFill>
                  <a:srgbClr val="FF0000"/>
                </a:solidFill>
              </a:rPr>
              <a:t>бюджетом </a:t>
            </a:r>
            <a:r>
              <a:rPr lang="ru-RU" dirty="0">
                <a:solidFill>
                  <a:srgbClr val="FF0000"/>
                </a:solidFill>
              </a:rPr>
              <a:t>движения денежных средств (БДДС; «кэш-</a:t>
            </a:r>
            <a:r>
              <a:rPr lang="ru-RU" dirty="0" err="1">
                <a:solidFill>
                  <a:srgbClr val="FF0000"/>
                </a:solidFill>
              </a:rPr>
              <a:t>флоу</a:t>
            </a:r>
            <a:r>
              <a:rPr lang="ru-RU" dirty="0">
                <a:solidFill>
                  <a:srgbClr val="FF0000"/>
                </a:solidFill>
              </a:rPr>
              <a:t>», от англ. </a:t>
            </a:r>
            <a:r>
              <a:rPr lang="ru-RU" dirty="0" err="1">
                <a:solidFill>
                  <a:srgbClr val="FF0000"/>
                </a:solidFill>
              </a:rPr>
              <a:t>cash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flow</a:t>
            </a:r>
            <a:r>
              <a:rPr lang="ru-RU" dirty="0" smtClean="0">
                <a:solidFill>
                  <a:srgbClr val="FF0000"/>
                </a:solidFill>
              </a:rPr>
              <a:t>),</a:t>
            </a:r>
          </a:p>
          <a:p>
            <a:pPr marL="342900" indent="-342900">
              <a:buAutoNum type="arabicParenR"/>
            </a:pPr>
            <a:r>
              <a:rPr lang="ru-RU" dirty="0" smtClean="0">
                <a:solidFill>
                  <a:srgbClr val="FF0000"/>
                </a:solidFill>
              </a:rPr>
              <a:t>2)бюджетом </a:t>
            </a:r>
            <a:r>
              <a:rPr lang="ru-RU" dirty="0">
                <a:solidFill>
                  <a:srgbClr val="FF0000"/>
                </a:solidFill>
              </a:rPr>
              <a:t>по начислениям (прибыли и убытки, </a:t>
            </a:r>
            <a:r>
              <a:rPr lang="ru-RU" dirty="0" err="1">
                <a:solidFill>
                  <a:srgbClr val="FF0000"/>
                </a:solidFill>
              </a:rPr>
              <a:t>profit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andloss</a:t>
            </a:r>
            <a:r>
              <a:rPr lang="ru-RU" dirty="0">
                <a:solidFill>
                  <a:srgbClr val="FF0000"/>
                </a:solidFill>
              </a:rPr>
              <a:t> (P&amp;L)) и </a:t>
            </a:r>
            <a:endParaRPr lang="ru-RU" dirty="0" smtClean="0">
              <a:solidFill>
                <a:srgbClr val="FF0000"/>
              </a:solidFill>
            </a:endParaRPr>
          </a:p>
          <a:p>
            <a:pPr marL="342900" indent="-342900">
              <a:buAutoNum type="arabicParenR"/>
            </a:pPr>
            <a:r>
              <a:rPr lang="ru-RU" dirty="0" smtClean="0">
                <a:solidFill>
                  <a:srgbClr val="FF0000"/>
                </a:solidFill>
              </a:rPr>
              <a:t>балансом </a:t>
            </a:r>
            <a:r>
              <a:rPr lang="ru-RU" dirty="0">
                <a:solidFill>
                  <a:srgbClr val="FF0000"/>
                </a:solidFill>
              </a:rPr>
              <a:t>активов и обязательств (</a:t>
            </a:r>
            <a:r>
              <a:rPr lang="ru-RU" dirty="0" err="1">
                <a:solidFill>
                  <a:srgbClr val="FF0000"/>
                </a:solidFill>
              </a:rPr>
              <a:t>balance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sheet</a:t>
            </a:r>
            <a:r>
              <a:rPr lang="ru-RU" dirty="0">
                <a:solidFill>
                  <a:srgbClr val="FF0000"/>
                </a:solidFill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5053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75301" y="310770"/>
            <a:ext cx="72863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>
                <a:solidFill>
                  <a:srgbClr val="FF0000"/>
                </a:solidFill>
              </a:rPr>
              <a:t>3</a:t>
            </a:r>
            <a:r>
              <a:rPr lang="ru-RU" dirty="0" smtClean="0">
                <a:solidFill>
                  <a:srgbClr val="FF0000"/>
                </a:solidFill>
              </a:rPr>
              <a:t>. </a:t>
            </a:r>
            <a:r>
              <a:rPr lang="ru-RU" dirty="0">
                <a:solidFill>
                  <a:srgbClr val="FF0000"/>
                </a:solidFill>
              </a:rPr>
              <a:t>Финансовая устойчивость инновационного </a:t>
            </a:r>
            <a:r>
              <a:rPr lang="ru-RU" dirty="0" smtClean="0">
                <a:solidFill>
                  <a:srgbClr val="FF0000"/>
                </a:solidFill>
              </a:rPr>
              <a:t>проекта. Оценка эффективности инновационного проекта. Дисконтирование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87141" y="1212324"/>
            <a:ext cx="1149256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0070C0"/>
                </a:solidFill>
              </a:rPr>
              <a:t>Финансовая устойчивость </a:t>
            </a:r>
            <a:r>
              <a:rPr lang="ru-RU" sz="1600" b="1" dirty="0" smtClean="0">
                <a:solidFill>
                  <a:srgbClr val="0070C0"/>
                </a:solidFill>
              </a:rPr>
              <a:t> инновационного проекта </a:t>
            </a:r>
            <a:r>
              <a:rPr lang="ru-RU" sz="1600" dirty="0"/>
              <a:t>отражает такое соотношение финансовых </a:t>
            </a:r>
            <a:r>
              <a:rPr lang="ru-RU" sz="1600" dirty="0" smtClean="0"/>
              <a:t>ресурсов при реализации инновационного проекта , </a:t>
            </a:r>
            <a:r>
              <a:rPr lang="ru-RU" sz="1600" dirty="0"/>
              <a:t>при котором предприятие, свободно маневрируя денежными средствами, способно, путем эффективного их </a:t>
            </a:r>
            <a:r>
              <a:rPr lang="ru-RU" sz="1600" dirty="0" smtClean="0"/>
              <a:t>использования, </a:t>
            </a:r>
            <a:r>
              <a:rPr lang="ru-RU" sz="1600" dirty="0"/>
              <a:t>обеспечить </a:t>
            </a:r>
            <a:r>
              <a:rPr lang="ru-RU" sz="1600" dirty="0" smtClean="0"/>
              <a:t>процесс </a:t>
            </a:r>
            <a:r>
              <a:rPr lang="ru-RU" sz="1600" dirty="0"/>
              <a:t>устойчивого внедрения инноваций.</a:t>
            </a:r>
          </a:p>
        </p:txBody>
      </p:sp>
      <p:pic>
        <p:nvPicPr>
          <p:cNvPr id="4" name="Picture 2" descr="https://cf.ppt-online.org/files/slide/m/Mm6XLZDT0UhkVd9BE3p8oYN4A7rPFgCH1yi5cK/slide-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8600" y="2061336"/>
            <a:ext cx="6299702" cy="4724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079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1" t="17698" r="36657" b="18340"/>
          <a:stretch/>
        </p:blipFill>
        <p:spPr bwMode="auto">
          <a:xfrm>
            <a:off x="1020276" y="0"/>
            <a:ext cx="10336696" cy="6579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624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19" t="26273" r="39211" b="5330"/>
          <a:stretch/>
        </p:blipFill>
        <p:spPr bwMode="auto">
          <a:xfrm>
            <a:off x="2653606" y="57750"/>
            <a:ext cx="77306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823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57" t="23580" r="21685" b="5543"/>
          <a:stretch/>
        </p:blipFill>
        <p:spPr bwMode="auto">
          <a:xfrm>
            <a:off x="211755" y="-1"/>
            <a:ext cx="6497053" cy="6878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304547" y="18266"/>
            <a:ext cx="579440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Дисконтирование </a:t>
            </a:r>
            <a:r>
              <a:rPr lang="ru-RU" dirty="0" smtClean="0"/>
              <a:t>- процесс </a:t>
            </a:r>
            <a:r>
              <a:rPr lang="ru-RU" dirty="0"/>
              <a:t>приведения будущей стоимости денег к текущему моменту </a:t>
            </a:r>
            <a:r>
              <a:rPr lang="ru-RU" dirty="0" smtClean="0"/>
              <a:t>носит.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311045" y="4228182"/>
            <a:ext cx="58905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Главная </a:t>
            </a:r>
            <a:r>
              <a:rPr lang="ru-RU" b="1" dirty="0">
                <a:solidFill>
                  <a:srgbClr val="FF0000"/>
                </a:solidFill>
              </a:rPr>
              <a:t>цель применения в расчетах ставки дисконтирования </a:t>
            </a:r>
            <a:r>
              <a:rPr lang="ru-RU" dirty="0"/>
              <a:t>— сгладить (нивелировать) влияние изменения стоимости денег во времени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304547" y="906076"/>
            <a:ext cx="57944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Ставка </a:t>
            </a:r>
            <a:r>
              <a:rPr lang="ru-RU" b="1" dirty="0" smtClean="0">
                <a:solidFill>
                  <a:srgbClr val="FF0000"/>
                </a:solidFill>
              </a:rPr>
              <a:t>дисконтирования (норма дисконтирования) </a:t>
            </a:r>
            <a:r>
              <a:rPr lang="ru-RU" dirty="0">
                <a:solidFill>
                  <a:srgbClr val="FF0000"/>
                </a:solidFill>
              </a:rPr>
              <a:t> </a:t>
            </a:r>
            <a:r>
              <a:rPr lang="ru-RU" dirty="0"/>
              <a:t>— это </a:t>
            </a:r>
            <a:r>
              <a:rPr lang="ru-RU" dirty="0">
                <a:hlinkClick r:id="rId3" tooltip="Процентная ставка"/>
              </a:rPr>
              <a:t>процентная ставка</a:t>
            </a:r>
            <a:r>
              <a:rPr lang="ru-RU" dirty="0"/>
              <a:t>, используемая для пересчёта будущих потоков доходов в единую величину текущей стоимости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6311044" y="2157914"/>
            <a:ext cx="5701285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За ставку дисконтирования </a:t>
            </a:r>
            <a:r>
              <a:rPr lang="ru-RU" sz="16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могут принимать: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rgbClr val="202122"/>
                </a:solidFill>
                <a:latin typeface="Arial" charset="0"/>
                <a:cs typeface="Arial" charset="0"/>
              </a:rPr>
              <a:t>а) с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02122"/>
                </a:solidFill>
                <a:effectLst/>
                <a:latin typeface="Arial" charset="0"/>
                <a:cs typeface="Arial" charset="0"/>
              </a:rPr>
              <a:t>тоимость альтернативного вложения средств на данный период, будь-то: ставка банковского процента по депозитам, ставка рефинансирования,  средняя доходность уже имеющегося бизнеса и т. д.;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02122"/>
                </a:solidFill>
                <a:effectLst/>
                <a:latin typeface="Arial" charset="0"/>
                <a:cs typeface="Arial" charset="0"/>
              </a:rPr>
              <a:t>б)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202122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02122"/>
                </a:solidFill>
                <a:effectLst/>
                <a:latin typeface="Arial" charset="0"/>
                <a:cs typeface="Arial" charset="0"/>
              </a:rPr>
              <a:t>оценка уровня инфляции на выбранный период, как оценка стоимости риска обесценивания средств за период.</a:t>
            </a:r>
          </a:p>
        </p:txBody>
      </p:sp>
      <p:sp>
        <p:nvSpPr>
          <p:cNvPr id="9" name="AutoShape 5" descr="i_2"/>
          <p:cNvSpPr>
            <a:spLocks noChangeAspect="1" noChangeArrowheads="1"/>
          </p:cNvSpPr>
          <p:nvPr/>
        </p:nvSpPr>
        <p:spPr bwMode="auto">
          <a:xfrm>
            <a:off x="127000" y="16033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7" descr="https://com-business.ru/wp-content/uploads/1/f/d/1fddd4e532afcba84b181c0ed07bf565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37" t="37473" r="40711" b="32631"/>
          <a:stretch/>
        </p:blipFill>
        <p:spPr bwMode="auto">
          <a:xfrm>
            <a:off x="7267083" y="5200960"/>
            <a:ext cx="3580598" cy="1522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218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90801" y="185645"/>
            <a:ext cx="72863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>
                <a:solidFill>
                  <a:srgbClr val="FF0000"/>
                </a:solidFill>
              </a:rPr>
              <a:t>4</a:t>
            </a:r>
            <a:r>
              <a:rPr lang="ru-RU" dirty="0" smtClean="0">
                <a:solidFill>
                  <a:srgbClr val="FF0000"/>
                </a:solidFill>
              </a:rPr>
              <a:t>. Инструменты </a:t>
            </a:r>
            <a:r>
              <a:rPr lang="ru-RU" dirty="0">
                <a:solidFill>
                  <a:srgbClr val="FF0000"/>
                </a:solidFill>
              </a:rPr>
              <a:t>продвижения инновационного продукта на рынке</a:t>
            </a:r>
          </a:p>
        </p:txBody>
      </p:sp>
      <p:pic>
        <p:nvPicPr>
          <p:cNvPr id="3" name="Picture 2" descr="https://s1.showslide.ru/s_slide/695cc911e36d33fe750827404f487d76/3042ff56-d30b-4d80-ba48-66e787928e0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3929" y="850657"/>
            <a:ext cx="8009789" cy="6007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1245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6796" y="2151070"/>
            <a:ext cx="8911687" cy="128089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БЛАГОДАРЮ ЗА ВНИМАНИЕ!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8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A25AA87-D722-4652-BF55-3F9670866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91869"/>
          </a:xfrm>
        </p:spPr>
        <p:txBody>
          <a:bodyPr>
            <a:normAutofit/>
          </a:bodyPr>
          <a:lstStyle/>
          <a:p>
            <a:pPr algn="ctr"/>
            <a:r>
              <a:rPr lang="ru-RU" sz="2600" dirty="0" smtClean="0">
                <a:solidFill>
                  <a:srgbClr val="FF0000"/>
                </a:solidFill>
              </a:rPr>
              <a:t>Вопросы лекции</a:t>
            </a:r>
            <a:endParaRPr lang="ru-RU" sz="26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72683" y="1782983"/>
            <a:ext cx="785673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AutoNum type="arabicPeriod"/>
            </a:pPr>
            <a:r>
              <a:rPr lang="ru-RU" dirty="0" err="1" smtClean="0"/>
              <a:t>Стартап</a:t>
            </a:r>
            <a:r>
              <a:rPr lang="ru-RU" dirty="0"/>
              <a:t>: от инновационной идеи </a:t>
            </a:r>
            <a:r>
              <a:rPr lang="ru-RU" dirty="0" smtClean="0"/>
              <a:t>к бизнес-модели</a:t>
            </a:r>
            <a:r>
              <a:rPr lang="ru-RU" dirty="0"/>
              <a:t>. </a:t>
            </a:r>
            <a:endParaRPr lang="ru-RU" dirty="0" smtClean="0"/>
          </a:p>
          <a:p>
            <a:pPr marL="342900" lvl="0" indent="-342900">
              <a:buAutoNum type="arabicPeriod"/>
            </a:pPr>
            <a:r>
              <a:rPr lang="ru-RU" dirty="0" smtClean="0"/>
              <a:t>Финансовая модель инновационного проекта. </a:t>
            </a:r>
            <a:endParaRPr lang="ru-RU" dirty="0"/>
          </a:p>
          <a:p>
            <a:pPr lvl="0"/>
            <a:r>
              <a:rPr lang="ru-RU" dirty="0" smtClean="0"/>
              <a:t>3. </a:t>
            </a:r>
            <a:r>
              <a:rPr lang="ru-RU" dirty="0"/>
              <a:t>Финансовая устойчивость инновационного </a:t>
            </a:r>
            <a:r>
              <a:rPr lang="ru-RU" dirty="0" smtClean="0"/>
              <a:t>проекта.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Оценка эффективности инновационного проекта и </a:t>
            </a:r>
            <a:r>
              <a:rPr lang="ru-RU" dirty="0"/>
              <a:t>дисконтирование</a:t>
            </a:r>
            <a:r>
              <a:rPr lang="ru-RU" dirty="0" smtClean="0"/>
              <a:t>. </a:t>
            </a:r>
            <a:endParaRPr lang="ru-RU" dirty="0"/>
          </a:p>
          <a:p>
            <a:r>
              <a:rPr lang="ru-RU" dirty="0" smtClean="0"/>
              <a:t>3. Инструменты продвижения инновационного </a:t>
            </a:r>
            <a:r>
              <a:rPr lang="ru-RU" dirty="0"/>
              <a:t>продукта на </a:t>
            </a:r>
            <a:r>
              <a:rPr lang="ru-RU" dirty="0" smtClean="0"/>
              <a:t>рынке</a:t>
            </a:r>
            <a:endParaRPr lang="ru-RU" dirty="0"/>
          </a:p>
          <a:p>
            <a:pPr lvl="0"/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007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39626" y="330661"/>
            <a:ext cx="74631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rgbClr val="FF0000"/>
                </a:solidFill>
              </a:rPr>
              <a:t>1. </a:t>
            </a:r>
            <a:r>
              <a:rPr lang="en-US" b="1" dirty="0" smtClean="0">
                <a:solidFill>
                  <a:srgbClr val="FF0000"/>
                </a:solidFill>
              </a:rPr>
              <a:t>C</a:t>
            </a:r>
            <a:r>
              <a:rPr lang="ru-RU" b="1" dirty="0" err="1" smtClean="0">
                <a:solidFill>
                  <a:srgbClr val="FF0000"/>
                </a:solidFill>
              </a:rPr>
              <a:t>тартап</a:t>
            </a:r>
            <a:r>
              <a:rPr lang="ru-RU" b="1" dirty="0" smtClean="0">
                <a:solidFill>
                  <a:srgbClr val="FF0000"/>
                </a:solidFill>
              </a:rPr>
              <a:t> – от инновационной идеи к бизнес-модели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59863" y="666510"/>
            <a:ext cx="520232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Одной из возможных моделей коммерциализации инноваций, наряду с трансфером </a:t>
            </a:r>
            <a:r>
              <a:rPr lang="ru-RU" dirty="0" smtClean="0"/>
              <a:t>технологий, лицензированием и </a:t>
            </a:r>
            <a:r>
              <a:rPr lang="ru-RU" dirty="0"/>
              <a:t>коммерческим </a:t>
            </a:r>
            <a:r>
              <a:rPr lang="ru-RU" dirty="0" smtClean="0"/>
              <a:t>НИОКР, </a:t>
            </a:r>
            <a:r>
              <a:rPr lang="ru-RU" dirty="0"/>
              <a:t>является создание </a:t>
            </a:r>
            <a:r>
              <a:rPr lang="ru-RU" b="1" dirty="0" err="1"/>
              <a:t>стартапа</a:t>
            </a:r>
            <a:r>
              <a:rPr lang="ru-RU" dirty="0"/>
              <a:t>, а в </a:t>
            </a:r>
            <a:r>
              <a:rPr lang="ru-RU" dirty="0" smtClean="0"/>
              <a:t>перспективе </a:t>
            </a:r>
            <a:r>
              <a:rPr lang="ru-RU" dirty="0"/>
              <a:t>— регистрация на его основе компании, например, в формате малого инновационного предприятия.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928508" y="955354"/>
            <a:ext cx="51490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>
                <a:solidFill>
                  <a:srgbClr val="FF0000"/>
                </a:solidFill>
              </a:rPr>
              <a:t>Стартап</a:t>
            </a:r>
            <a:r>
              <a:rPr lang="ru-RU" dirty="0">
                <a:solidFill>
                  <a:srgbClr val="FF0000"/>
                </a:solidFill>
              </a:rPr>
              <a:t> (англ. </a:t>
            </a:r>
            <a:r>
              <a:rPr lang="ru-RU" dirty="0" err="1">
                <a:solidFill>
                  <a:srgbClr val="FF0000"/>
                </a:solidFill>
              </a:rPr>
              <a:t>startup</a:t>
            </a:r>
            <a:r>
              <a:rPr lang="ru-RU" dirty="0">
                <a:solidFill>
                  <a:srgbClr val="FF0000"/>
                </a:solidFill>
              </a:rPr>
              <a:t> — «запуск», «стартующая, начинающая </a:t>
            </a:r>
            <a:r>
              <a:rPr lang="ru-RU" dirty="0" smtClean="0">
                <a:solidFill>
                  <a:srgbClr val="FF0000"/>
                </a:solidFill>
              </a:rPr>
              <a:t>компания</a:t>
            </a:r>
            <a:r>
              <a:rPr lang="ru-RU" dirty="0">
                <a:solidFill>
                  <a:srgbClr val="FF0000"/>
                </a:solidFill>
              </a:rPr>
              <a:t>») — это вновь созданная организация, которая занимается разработкой новых товаров или услуг в условиях чрезвычайной </a:t>
            </a:r>
            <a:r>
              <a:rPr lang="ru-RU" dirty="0" smtClean="0">
                <a:solidFill>
                  <a:srgbClr val="FF0000"/>
                </a:solidFill>
              </a:rPr>
              <a:t>неопределенности 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01000" y="2983009"/>
            <a:ext cx="678255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/>
              <a:t>Несколько примеров успешных </a:t>
            </a:r>
            <a:r>
              <a:rPr lang="ru-RU" b="1" i="1" dirty="0" smtClean="0"/>
              <a:t>российских </a:t>
            </a:r>
            <a:r>
              <a:rPr lang="ru-RU" b="1" i="1" dirty="0" err="1"/>
              <a:t>стартапов</a:t>
            </a:r>
            <a:r>
              <a:rPr lang="ru-RU" b="1" i="1" dirty="0"/>
              <a:t>: </a:t>
            </a:r>
            <a:endParaRPr lang="ru-RU" i="1" dirty="0"/>
          </a:p>
          <a:p>
            <a:pPr algn="just"/>
            <a:r>
              <a:rPr lang="ru-RU" i="1" dirty="0" smtClean="0"/>
              <a:t>1)Приложение </a:t>
            </a:r>
            <a:r>
              <a:rPr lang="ru-RU" i="1" dirty="0"/>
              <a:t>по изучению английского языка </a:t>
            </a:r>
            <a:r>
              <a:rPr lang="ru-RU" i="1" dirty="0" err="1"/>
              <a:t>Easy</a:t>
            </a:r>
            <a:r>
              <a:rPr lang="ru-RU" i="1" dirty="0"/>
              <a:t> </a:t>
            </a:r>
            <a:r>
              <a:rPr lang="ru-RU" i="1" dirty="0" err="1"/>
              <a:t>Ten</a:t>
            </a:r>
            <a:r>
              <a:rPr lang="ru-RU" i="1" dirty="0"/>
              <a:t> Дмитрия </a:t>
            </a:r>
            <a:r>
              <a:rPr lang="ru-RU" i="1" dirty="0" err="1"/>
              <a:t>Зарюты</a:t>
            </a:r>
            <a:r>
              <a:rPr lang="ru-RU" i="1" dirty="0"/>
              <a:t> </a:t>
            </a:r>
            <a:r>
              <a:rPr lang="ru-RU" i="1" dirty="0" smtClean="0"/>
              <a:t>завоевало </a:t>
            </a:r>
            <a:r>
              <a:rPr lang="ru-RU" i="1" dirty="0"/>
              <a:t>более 1 млн пользователей по всему миру. </a:t>
            </a:r>
            <a:endParaRPr lang="ru-RU" i="1" dirty="0" smtClean="0"/>
          </a:p>
          <a:p>
            <a:r>
              <a:rPr lang="ru-RU" i="1" dirty="0" smtClean="0"/>
              <a:t>2) Мини-система </a:t>
            </a:r>
            <a:r>
              <a:rPr lang="ru-RU" i="1" dirty="0"/>
              <a:t>кондиционирования </a:t>
            </a:r>
            <a:r>
              <a:rPr lang="ru-RU" i="1" dirty="0" err="1"/>
              <a:t>Evapolar</a:t>
            </a:r>
            <a:r>
              <a:rPr lang="ru-RU" i="1" dirty="0"/>
              <a:t> Владимира Левитина и Евгения Дубового: более </a:t>
            </a:r>
            <a:endParaRPr lang="ru-RU" i="1" dirty="0" smtClean="0"/>
          </a:p>
          <a:p>
            <a:r>
              <a:rPr lang="ru-RU" i="1" dirty="0" smtClean="0"/>
              <a:t>$ </a:t>
            </a:r>
            <a:r>
              <a:rPr lang="ru-RU" i="1" dirty="0"/>
              <a:t>300 000 на </a:t>
            </a:r>
            <a:r>
              <a:rPr lang="ru-RU" i="1" dirty="0" err="1" smtClean="0"/>
              <a:t>краудфандинговой</a:t>
            </a:r>
            <a:r>
              <a:rPr lang="ru-RU" i="1" dirty="0" smtClean="0"/>
              <a:t> </a:t>
            </a:r>
            <a:r>
              <a:rPr lang="ru-RU" i="1" dirty="0"/>
              <a:t>платформе </a:t>
            </a:r>
            <a:r>
              <a:rPr lang="ru-RU" i="1" dirty="0" err="1"/>
              <a:t>IndieGoGo</a:t>
            </a:r>
            <a:r>
              <a:rPr lang="ru-RU" i="1" dirty="0"/>
              <a:t> и </a:t>
            </a:r>
            <a:r>
              <a:rPr lang="ru-RU" i="1" dirty="0" smtClean="0"/>
              <a:t>более </a:t>
            </a:r>
            <a:r>
              <a:rPr lang="ru-RU" i="1" dirty="0"/>
              <a:t>1 200 </a:t>
            </a:r>
            <a:r>
              <a:rPr lang="ru-RU" i="1" dirty="0" err="1"/>
              <a:t>предзаказов</a:t>
            </a:r>
            <a:r>
              <a:rPr lang="ru-RU" i="1" dirty="0"/>
              <a:t> на общую сумму более $ 170 000, большинство из которых поступили из Азии. </a:t>
            </a:r>
            <a:endParaRPr lang="ru-RU" i="1" dirty="0" smtClean="0"/>
          </a:p>
          <a:p>
            <a:r>
              <a:rPr lang="ru-RU" i="1" dirty="0" smtClean="0"/>
              <a:t>3) МИП </a:t>
            </a:r>
            <a:r>
              <a:rPr lang="ru-RU" i="1" dirty="0"/>
              <a:t>«Квантовые коммуникации» (создание защищенных каналов квантовой связи для оптических волокон) продало долю компании за $ 500 000 </a:t>
            </a:r>
            <a:endParaRPr lang="ru-RU" i="1" dirty="0" smtClean="0"/>
          </a:p>
          <a:p>
            <a:r>
              <a:rPr lang="ru-RU" i="1" dirty="0" smtClean="0"/>
              <a:t>УК «</a:t>
            </a:r>
            <a:r>
              <a:rPr lang="ru-RU" i="1" dirty="0" err="1" smtClean="0"/>
              <a:t>Неотех</a:t>
            </a:r>
            <a:r>
              <a:rPr lang="ru-RU" i="1" dirty="0"/>
              <a:t>»</a:t>
            </a:r>
          </a:p>
        </p:txBody>
      </p:sp>
      <p:sp>
        <p:nvSpPr>
          <p:cNvPr id="8" name="AutoShape 2" descr="https://image.slidesharecdn.com/random-140806150941-phpapp01/95/-2-1024.jpg?cb=140733783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/>
          <p:cNvPicPr/>
          <p:nvPr/>
        </p:nvPicPr>
        <p:blipFill rotWithShape="1">
          <a:blip r:embed="rId2"/>
          <a:srcRect l="12821" t="23704" r="35513" b="17948"/>
          <a:stretch/>
        </p:blipFill>
        <p:spPr bwMode="auto">
          <a:xfrm>
            <a:off x="7586105" y="3266984"/>
            <a:ext cx="4515368" cy="301840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5518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4498" y="1285833"/>
            <a:ext cx="51194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Стартап</a:t>
            </a:r>
            <a:r>
              <a:rPr lang="ru-RU" dirty="0"/>
              <a:t> — это не просто маленькая компания</a:t>
            </a:r>
            <a:r>
              <a:rPr lang="ru-RU" b="1" dirty="0"/>
              <a:t>. Его основными отличиями и преимуществами являются</a:t>
            </a:r>
            <a:r>
              <a:rPr lang="ru-RU" dirty="0"/>
              <a:t>: 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Гибкость </a:t>
            </a:r>
            <a:r>
              <a:rPr lang="ru-RU" dirty="0"/>
              <a:t>и оперативность принятия решений. 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Более </a:t>
            </a:r>
            <a:r>
              <a:rPr lang="ru-RU" dirty="0"/>
              <a:t>выражена проектная, а не продуктовая составляющая. 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Воспроизводимая </a:t>
            </a:r>
            <a:r>
              <a:rPr lang="ru-RU" dirty="0"/>
              <a:t>бизнес-модель — </a:t>
            </a:r>
            <a:r>
              <a:rPr lang="ru-RU" dirty="0" smtClean="0"/>
              <a:t>способность </a:t>
            </a:r>
            <a:r>
              <a:rPr lang="ru-RU" dirty="0"/>
              <a:t>повторять достигнутые результаты (</a:t>
            </a:r>
            <a:r>
              <a:rPr lang="ru-RU" dirty="0" smtClean="0"/>
              <a:t>повторные </a:t>
            </a:r>
            <a:r>
              <a:rPr lang="ru-RU" dirty="0"/>
              <a:t>продажи, тиражирование </a:t>
            </a:r>
            <a:r>
              <a:rPr lang="ru-RU" dirty="0" smtClean="0"/>
              <a:t>бизнес-модели </a:t>
            </a:r>
            <a:r>
              <a:rPr lang="ru-RU" dirty="0"/>
              <a:t>на другие сегменты аудитории и т. д.). 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Масштабируемость </a:t>
            </a:r>
            <a:r>
              <a:rPr lang="ru-RU" dirty="0"/>
              <a:t>— возможность </a:t>
            </a:r>
            <a:r>
              <a:rPr lang="ru-RU" dirty="0" smtClean="0"/>
              <a:t>взрывного </a:t>
            </a:r>
            <a:r>
              <a:rPr lang="ru-RU" dirty="0"/>
              <a:t>роста без пропорционального увеличения количества затраченных ресурсов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521920" y="158673"/>
            <a:ext cx="659610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Классическим определением </a:t>
            </a:r>
            <a:r>
              <a:rPr lang="ru-RU" dirty="0" err="1"/>
              <a:t>стартапа</a:t>
            </a:r>
            <a:r>
              <a:rPr lang="ru-RU" dirty="0"/>
              <a:t> является определение Стива Бланка, известного </a:t>
            </a:r>
            <a:r>
              <a:rPr lang="ru-RU" dirty="0" smtClean="0"/>
              <a:t>американского </a:t>
            </a:r>
            <a:r>
              <a:rPr lang="ru-RU" dirty="0"/>
              <a:t>предпринимателя и «отца Кремниевой долины»: </a:t>
            </a:r>
            <a:endParaRPr lang="ru-RU" dirty="0" smtClean="0"/>
          </a:p>
          <a:p>
            <a:pPr algn="ctr"/>
            <a:r>
              <a:rPr lang="ru-RU" dirty="0" err="1" smtClean="0">
                <a:solidFill>
                  <a:srgbClr val="FF0000"/>
                </a:solidFill>
              </a:rPr>
              <a:t>стартап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— это «временная структура, которая занимается поисками масштабируемой, воспроизводимой и рентабельной </a:t>
            </a:r>
            <a:r>
              <a:rPr lang="ru-RU" dirty="0" smtClean="0">
                <a:solidFill>
                  <a:srgbClr val="FF0000"/>
                </a:solidFill>
              </a:rPr>
              <a:t>бизнес-модели»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4" name="Picture 2" descr="https://avatars.mds.yandex.net/i?id=ee16d2f255203ee2840247be3ce51c2b2b93a5a6-4510207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4886" y="2234397"/>
            <a:ext cx="4003829" cy="3000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409459" y="5234925"/>
            <a:ext cx="667304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Важным </a:t>
            </a:r>
            <a:r>
              <a:rPr lang="ru-RU" dirty="0"/>
              <a:t>замечанием </a:t>
            </a:r>
            <a:r>
              <a:rPr lang="ru-RU" dirty="0" smtClean="0"/>
              <a:t>является </a:t>
            </a:r>
            <a:r>
              <a:rPr lang="ru-RU" dirty="0"/>
              <a:t>то, </a:t>
            </a:r>
            <a:r>
              <a:rPr lang="ru-RU" b="1" dirty="0"/>
              <a:t>что </a:t>
            </a:r>
            <a:r>
              <a:rPr lang="ru-RU" b="1" dirty="0" err="1"/>
              <a:t>стартап</a:t>
            </a:r>
            <a:r>
              <a:rPr lang="ru-RU" b="1" dirty="0"/>
              <a:t> — это «временная структура». </a:t>
            </a:r>
            <a:r>
              <a:rPr lang="ru-RU" dirty="0"/>
              <a:t>Его целью является создание более крупного бизнеса. Второй отличительной особенностью является его </a:t>
            </a:r>
            <a:r>
              <a:rPr lang="ru-RU" b="1" dirty="0"/>
              <a:t>масштабируемость,</a:t>
            </a:r>
            <a:r>
              <a:rPr lang="ru-RU" dirty="0"/>
              <a:t> т</a:t>
            </a:r>
            <a:r>
              <a:rPr lang="ru-RU" b="1" dirty="0"/>
              <a:t>. е. способность быстро расти</a:t>
            </a:r>
          </a:p>
        </p:txBody>
      </p:sp>
    </p:spTree>
    <p:extLst>
      <p:ext uri="{BB962C8B-B14F-4D97-AF65-F5344CB8AC3E}">
        <p14:creationId xmlns:p14="http://schemas.microsoft.com/office/powerpoint/2010/main" val="121533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ucare.timepad.ru/314ed5f4-b0ba-4771-922b-fe1b6f1a0bf4/poster_event_106503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69"/>
          <a:stretch/>
        </p:blipFill>
        <p:spPr bwMode="auto">
          <a:xfrm>
            <a:off x="298492" y="-159798"/>
            <a:ext cx="11775139" cy="7001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799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 rotWithShape="1">
          <a:blip r:embed="rId2"/>
          <a:srcRect l="20000" t="24616" r="37821" b="49857"/>
          <a:stretch/>
        </p:blipFill>
        <p:spPr bwMode="auto">
          <a:xfrm>
            <a:off x="1935332" y="0"/>
            <a:ext cx="8371642" cy="292963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/>
          <a:srcRect l="12052" t="21425" r="36153" b="24330"/>
          <a:stretch/>
        </p:blipFill>
        <p:spPr bwMode="auto">
          <a:xfrm>
            <a:off x="1793284" y="2867487"/>
            <a:ext cx="8646851" cy="38839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8957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https://www.beboss.ru/new/files/f1/5d/1-49-ktgztf.1180x60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1" y="1220573"/>
            <a:ext cx="55722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>
                <a:solidFill>
                  <a:srgbClr val="FF0000"/>
                </a:solidFill>
              </a:rPr>
              <a:t>Бережливый </a:t>
            </a:r>
            <a:r>
              <a:rPr lang="ru-RU" b="1" i="1" dirty="0" err="1">
                <a:solidFill>
                  <a:srgbClr val="FF0000"/>
                </a:solidFill>
              </a:rPr>
              <a:t>стартап</a:t>
            </a:r>
            <a:r>
              <a:rPr lang="ru-RU" b="1" i="1" dirty="0">
                <a:solidFill>
                  <a:srgbClr val="FF0000"/>
                </a:solidFill>
              </a:rPr>
              <a:t> (</a:t>
            </a:r>
            <a:r>
              <a:rPr lang="ru-RU" b="1" i="1" dirty="0" err="1">
                <a:solidFill>
                  <a:srgbClr val="FF0000"/>
                </a:solidFill>
              </a:rPr>
              <a:t>Lean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b="1" i="1" dirty="0" err="1">
                <a:solidFill>
                  <a:srgbClr val="FF0000"/>
                </a:solidFill>
              </a:rPr>
              <a:t>Startup</a:t>
            </a:r>
            <a:r>
              <a:rPr lang="ru-RU" b="1" i="1" dirty="0">
                <a:solidFill>
                  <a:srgbClr val="FF0000"/>
                </a:solidFill>
              </a:rPr>
              <a:t>) </a:t>
            </a:r>
            <a:r>
              <a:rPr lang="ru-RU" dirty="0"/>
              <a:t>— метод быстрого </a:t>
            </a:r>
            <a:r>
              <a:rPr lang="ru-RU" dirty="0" smtClean="0"/>
              <a:t>тестирования </a:t>
            </a:r>
            <a:r>
              <a:rPr lang="ru-RU" dirty="0"/>
              <a:t>идей новых продуктов на </a:t>
            </a:r>
            <a:r>
              <a:rPr lang="ru-RU" dirty="0" smtClean="0"/>
              <a:t>реальных </a:t>
            </a:r>
            <a:r>
              <a:rPr lang="ru-RU" dirty="0"/>
              <a:t>потребителях и постоянной </a:t>
            </a:r>
            <a:r>
              <a:rPr lang="ru-RU" dirty="0" smtClean="0"/>
              <a:t>корректировки </a:t>
            </a:r>
            <a:r>
              <a:rPr lang="ru-RU" dirty="0"/>
              <a:t>бизнес-модели с тем, чтобы начинать масштабные вложения только тогда, когда идея подтверждена фактами. Данный подход включает методы бережливого производства, дизайн-мышление, модель развития потребителей и гибкую </a:t>
            </a:r>
            <a:r>
              <a:rPr lang="ru-RU" dirty="0" smtClean="0"/>
              <a:t>методологию разработки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971708" y="160338"/>
            <a:ext cx="6096000" cy="67403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/>
              <a:t>В 2011 году Эрик Рис в своей книге «Бизнес с </a:t>
            </a:r>
            <a:r>
              <a:rPr lang="ru-RU" dirty="0" smtClean="0"/>
              <a:t>нуля» </a:t>
            </a:r>
            <a:r>
              <a:rPr lang="ru-RU" dirty="0"/>
              <a:t>предложил методику «бережливого </a:t>
            </a:r>
            <a:r>
              <a:rPr lang="ru-RU" dirty="0" err="1" smtClean="0"/>
              <a:t>стартапа</a:t>
            </a:r>
            <a:r>
              <a:rPr lang="ru-RU" dirty="0"/>
              <a:t>». Главной идеей данной методики является то, что традиционный подход к бизнесу не применим к </a:t>
            </a:r>
            <a:r>
              <a:rPr lang="ru-RU" dirty="0" err="1"/>
              <a:t>стартапам</a:t>
            </a:r>
            <a:r>
              <a:rPr lang="ru-RU" dirty="0"/>
              <a:t> из-за крайне высокой </a:t>
            </a:r>
            <a:r>
              <a:rPr lang="ru-RU" dirty="0" smtClean="0"/>
              <a:t>неопределенности </a:t>
            </a:r>
            <a:r>
              <a:rPr lang="ru-RU" dirty="0"/>
              <a:t>условий, в которых развивается </a:t>
            </a:r>
            <a:r>
              <a:rPr lang="ru-RU" dirty="0" err="1"/>
              <a:t>стартап</a:t>
            </a:r>
            <a:r>
              <a:rPr lang="ru-RU" dirty="0"/>
              <a:t>. </a:t>
            </a:r>
          </a:p>
          <a:p>
            <a:pPr algn="just"/>
            <a:r>
              <a:rPr lang="ru-RU" dirty="0" smtClean="0"/>
              <a:t>Основой </a:t>
            </a:r>
            <a:r>
              <a:rPr lang="ru-RU" dirty="0"/>
              <a:t>методики является цикл «создать — оценить — научиться», который заключается в том, что сначала создается «миниатюрная», или пробная, версия продукта, оцениваемая </a:t>
            </a:r>
            <a:r>
              <a:rPr lang="ru-RU" dirty="0" smtClean="0"/>
              <a:t>потребителями</a:t>
            </a:r>
            <a:r>
              <a:rPr lang="ru-RU" dirty="0"/>
              <a:t>, и только после этого принимается </a:t>
            </a:r>
            <a:r>
              <a:rPr lang="ru-RU" dirty="0" smtClean="0"/>
              <a:t>решение</a:t>
            </a:r>
            <a:r>
              <a:rPr lang="ru-RU" dirty="0"/>
              <a:t>, </a:t>
            </a:r>
            <a:r>
              <a:rPr lang="ru-RU" dirty="0" smtClean="0"/>
              <a:t>продолжать разработку продукта или нет. </a:t>
            </a:r>
          </a:p>
          <a:p>
            <a:pPr algn="just"/>
            <a:r>
              <a:rPr lang="ru-RU" dirty="0" smtClean="0"/>
              <a:t>В </a:t>
            </a:r>
            <a:r>
              <a:rPr lang="ru-RU" dirty="0"/>
              <a:t>основе методики «бережливого </a:t>
            </a:r>
            <a:r>
              <a:rPr lang="ru-RU" dirty="0" err="1"/>
              <a:t>стартапа</a:t>
            </a:r>
            <a:r>
              <a:rPr lang="ru-RU" dirty="0"/>
              <a:t>» лежат процессы непрерывного обучения и </a:t>
            </a:r>
            <a:r>
              <a:rPr lang="ru-RU" dirty="0" smtClean="0"/>
              <a:t>экспериментирования</a:t>
            </a:r>
            <a:r>
              <a:rPr lang="ru-RU" dirty="0"/>
              <a:t>. Таким образом, на первый план выходят вопросы тестирования гипотез опытным путем, изучение отзывов потребителей в процессе разработки продукта, а также разработка продукта «короткими </a:t>
            </a:r>
            <a:r>
              <a:rPr lang="ru-RU" dirty="0" smtClean="0"/>
              <a:t>циклами». </a:t>
            </a:r>
            <a:r>
              <a:rPr lang="ru-RU" dirty="0"/>
              <a:t>Это конкретнее, точнее и быстрее, чем </a:t>
            </a:r>
            <a:r>
              <a:rPr lang="ru-RU" dirty="0" smtClean="0"/>
              <a:t>прогнозирование </a:t>
            </a:r>
            <a:r>
              <a:rPr lang="ru-RU" dirty="0"/>
              <a:t>рынка или классическое </a:t>
            </a:r>
            <a:r>
              <a:rPr lang="ru-RU" dirty="0" smtClean="0"/>
              <a:t>бизнес-планирование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032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39626" y="135345"/>
            <a:ext cx="74631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rgbClr val="FF0000"/>
                </a:solidFill>
              </a:rPr>
              <a:t>Этапы развития </a:t>
            </a:r>
            <a:r>
              <a:rPr lang="ru-RU" b="1" dirty="0" err="1" smtClean="0">
                <a:solidFill>
                  <a:srgbClr val="FF0000"/>
                </a:solidFill>
              </a:rPr>
              <a:t>стартапа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04798" y="628965"/>
            <a:ext cx="5714261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b="1" dirty="0">
                <a:solidFill>
                  <a:srgbClr val="0070C0"/>
                </a:solidFill>
              </a:rPr>
              <a:t>Этап 0 (подготовительный): </a:t>
            </a:r>
            <a:r>
              <a:rPr lang="ru-RU" sz="1700" dirty="0"/>
              <a:t>Проработка идеи </a:t>
            </a:r>
            <a:r>
              <a:rPr lang="ru-RU" sz="1700" dirty="0">
                <a:solidFill>
                  <a:srgbClr val="FF0000"/>
                </a:solidFill>
              </a:rPr>
              <a:t>Характеристики этапа </a:t>
            </a:r>
            <a:r>
              <a:rPr lang="ru-RU" sz="1700" dirty="0"/>
              <a:t>Финансирование скромное. Это фаза экспериментов и очень высоких рисков с минимальными шансами на выживание. Работа с потенциальными </a:t>
            </a:r>
            <a:r>
              <a:rPr lang="ru-RU" sz="1700" dirty="0" err="1"/>
              <a:t>пользователями</a:t>
            </a:r>
            <a:r>
              <a:rPr lang="ru-RU" sz="1700" dirty="0"/>
              <a:t>. Исследование и оценка рынка. Создание команды. Составление дорожной карты проекта. Иногда этот этап делят на две стадии: </a:t>
            </a:r>
            <a:endParaRPr lang="ru-RU" sz="1700" dirty="0" smtClean="0"/>
          </a:p>
          <a:p>
            <a:pPr marL="342900" indent="-342900" algn="just">
              <a:buAutoNum type="arabicPeriod"/>
            </a:pPr>
            <a:r>
              <a:rPr lang="ru-RU" sz="1700" dirty="0" err="1" smtClean="0"/>
              <a:t>Pre-Seed</a:t>
            </a:r>
            <a:r>
              <a:rPr lang="ru-RU" sz="1700" dirty="0" smtClean="0"/>
              <a:t> </a:t>
            </a:r>
            <a:r>
              <a:rPr lang="ru-RU" sz="1700" dirty="0"/>
              <a:t>(проработка идеи, формирование команды). </a:t>
            </a:r>
            <a:endParaRPr lang="ru-RU" sz="1700" dirty="0" smtClean="0"/>
          </a:p>
          <a:p>
            <a:pPr marL="342900" indent="-342900" algn="just">
              <a:buAutoNum type="arabicPeriod"/>
            </a:pPr>
            <a:r>
              <a:rPr lang="ru-RU" sz="1700" dirty="0" err="1" smtClean="0"/>
              <a:t>Seed</a:t>
            </a:r>
            <a:r>
              <a:rPr lang="ru-RU" sz="1700" dirty="0" smtClean="0"/>
              <a:t> </a:t>
            </a:r>
            <a:r>
              <a:rPr lang="ru-RU" sz="1700" dirty="0"/>
              <a:t>(анализ рынка, создание технического задания, дорожной карты проекта). Результат этапа Дорожная карта, план продукта, оценка рисков, понимание клиентов и их потребностей, общее понимание каналов продвижения и продаж. </a:t>
            </a:r>
            <a:endParaRPr lang="ru-RU" sz="1700" dirty="0" smtClean="0"/>
          </a:p>
          <a:p>
            <a:pPr marL="342900" indent="-342900" algn="just">
              <a:buAutoNum type="arabicPeriod"/>
            </a:pPr>
            <a:r>
              <a:rPr lang="ru-RU" sz="1700" dirty="0" smtClean="0"/>
              <a:t>Некоторые </a:t>
            </a:r>
            <a:r>
              <a:rPr lang="ru-RU" sz="1700" dirty="0"/>
              <a:t>факты данной стадии в России: </a:t>
            </a:r>
            <a:endParaRPr lang="ru-RU" sz="1700" dirty="0" smtClean="0"/>
          </a:p>
          <a:p>
            <a:pPr algn="just"/>
            <a:r>
              <a:rPr lang="ru-RU" sz="1700" dirty="0" smtClean="0"/>
              <a:t> </a:t>
            </a:r>
            <a:r>
              <a:rPr lang="ru-RU" sz="1700" dirty="0"/>
              <a:t>2 000–3 000 новых проектов-идей каждый год. </a:t>
            </a:r>
            <a:r>
              <a:rPr lang="ru-RU" sz="1700" dirty="0" smtClean="0"/>
              <a:t> </a:t>
            </a:r>
            <a:r>
              <a:rPr lang="ru-RU" sz="1700" dirty="0"/>
              <a:t>Инвесторы: 3F или FFF (</a:t>
            </a:r>
            <a:r>
              <a:rPr lang="ru-RU" sz="1700" dirty="0" err="1"/>
              <a:t>Friends</a:t>
            </a:r>
            <a:r>
              <a:rPr lang="ru-RU" sz="1700" dirty="0"/>
              <a:t>, </a:t>
            </a:r>
            <a:r>
              <a:rPr lang="ru-RU" sz="1700" dirty="0" err="1"/>
              <a:t>Fools</a:t>
            </a:r>
            <a:r>
              <a:rPr lang="ru-RU" sz="1700" dirty="0"/>
              <a:t>, </a:t>
            </a:r>
            <a:r>
              <a:rPr lang="ru-RU" sz="1700" dirty="0" err="1"/>
              <a:t>Family</a:t>
            </a:r>
            <a:r>
              <a:rPr lang="ru-RU" sz="1700" dirty="0"/>
              <a:t>). </a:t>
            </a:r>
            <a:endParaRPr lang="ru-RU" sz="1700" dirty="0" smtClean="0"/>
          </a:p>
          <a:p>
            <a:pPr algn="just"/>
            <a:r>
              <a:rPr lang="ru-RU" sz="1700" dirty="0" smtClean="0"/>
              <a:t> </a:t>
            </a:r>
            <a:r>
              <a:rPr lang="ru-RU" sz="1700" dirty="0"/>
              <a:t>Отсеивается около 90% проектов.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019059" y="582741"/>
            <a:ext cx="6096000" cy="584775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700" b="1" dirty="0">
                <a:solidFill>
                  <a:srgbClr val="0070C0"/>
                </a:solidFill>
              </a:rPr>
              <a:t>Этап 1: Прототип, </a:t>
            </a:r>
            <a:r>
              <a:rPr lang="en-US" sz="1700" b="1" dirty="0">
                <a:solidFill>
                  <a:srgbClr val="0070C0"/>
                </a:solidFill>
              </a:rPr>
              <a:t>MVP (Minimum Viable Product)1 . </a:t>
            </a:r>
            <a:r>
              <a:rPr lang="ru-RU" sz="1700" b="1" dirty="0">
                <a:solidFill>
                  <a:srgbClr val="0070C0"/>
                </a:solidFill>
              </a:rPr>
              <a:t>Создание </a:t>
            </a:r>
            <a:r>
              <a:rPr lang="ru-RU" sz="1700" b="1" dirty="0" smtClean="0">
                <a:solidFill>
                  <a:srgbClr val="0070C0"/>
                </a:solidFill>
              </a:rPr>
              <a:t>МИП</a:t>
            </a:r>
            <a:r>
              <a:rPr lang="ru-RU" sz="1700" dirty="0" smtClean="0"/>
              <a:t>. </a:t>
            </a:r>
            <a:r>
              <a:rPr lang="ru-RU" sz="1700" dirty="0" smtClean="0">
                <a:solidFill>
                  <a:srgbClr val="FF0000"/>
                </a:solidFill>
              </a:rPr>
              <a:t>Характеристика </a:t>
            </a:r>
            <a:r>
              <a:rPr lang="ru-RU" sz="1700" dirty="0">
                <a:solidFill>
                  <a:srgbClr val="FF0000"/>
                </a:solidFill>
              </a:rPr>
              <a:t>этапа </a:t>
            </a:r>
            <a:r>
              <a:rPr lang="ru-RU" sz="1700" dirty="0"/>
              <a:t>Создается </a:t>
            </a:r>
            <a:r>
              <a:rPr lang="ru-RU" sz="1700" dirty="0" smtClean="0"/>
              <a:t>MVP </a:t>
            </a:r>
            <a:r>
              <a:rPr lang="ru-RU" sz="1700" dirty="0"/>
              <a:t>(от англ. </a:t>
            </a:r>
            <a:r>
              <a:rPr lang="ru-RU" sz="1700" dirty="0" err="1"/>
              <a:t>minimum</a:t>
            </a:r>
            <a:r>
              <a:rPr lang="ru-RU" sz="1700" dirty="0"/>
              <a:t> </a:t>
            </a:r>
            <a:r>
              <a:rPr lang="ru-RU" sz="1700" dirty="0" err="1"/>
              <a:t>viable</a:t>
            </a:r>
            <a:r>
              <a:rPr lang="ru-RU" sz="1700" dirty="0"/>
              <a:t> </a:t>
            </a:r>
            <a:r>
              <a:rPr lang="ru-RU" sz="1700" dirty="0" err="1"/>
              <a:t>product</a:t>
            </a:r>
            <a:r>
              <a:rPr lang="ru-RU" sz="1700" dirty="0"/>
              <a:t> — минимально жизнеспособный продукт) — простейший работающий прототип продукта, которым тестируют спрос до полномасштабной разработки </a:t>
            </a:r>
            <a:r>
              <a:rPr lang="ru-RU" sz="1700" dirty="0" smtClean="0"/>
              <a:t>. </a:t>
            </a:r>
            <a:r>
              <a:rPr lang="ru-RU" sz="1700" dirty="0"/>
              <a:t>Корректируются </a:t>
            </a:r>
            <a:r>
              <a:rPr lang="ru-RU" sz="1700" dirty="0" smtClean="0"/>
              <a:t> гипотезы </a:t>
            </a:r>
            <a:r>
              <a:rPr lang="ru-RU" sz="1700" dirty="0"/>
              <a:t>о </a:t>
            </a:r>
            <a:r>
              <a:rPr lang="ru-RU" sz="1700" dirty="0" smtClean="0"/>
              <a:t>рынке</a:t>
            </a:r>
            <a:r>
              <a:rPr lang="ru-RU" sz="1700" dirty="0"/>
              <a:t>, целевой аудитории и ее потребностях, спросе  и каналах продвижения. Проект финансируется из собственных средств — с высокой долей </a:t>
            </a:r>
            <a:r>
              <a:rPr lang="ru-RU" sz="1700" dirty="0" smtClean="0"/>
              <a:t>вероятности </a:t>
            </a:r>
            <a:r>
              <a:rPr lang="ru-RU" sz="1700" dirty="0"/>
              <a:t>деньги будут потеряны. После того как созданы объекты </a:t>
            </a:r>
            <a:r>
              <a:rPr lang="ru-RU" sz="1700" dirty="0" smtClean="0"/>
              <a:t>интеллектуальной </a:t>
            </a:r>
            <a:r>
              <a:rPr lang="ru-RU" sz="1700" dirty="0"/>
              <a:t>собственности, предварительно </a:t>
            </a:r>
            <a:r>
              <a:rPr lang="ru-RU" sz="1700" dirty="0" smtClean="0"/>
              <a:t>оценены </a:t>
            </a:r>
            <a:r>
              <a:rPr lang="ru-RU" sz="1700" dirty="0"/>
              <a:t>и проработаны пути их коммерциализации, ориентировочно известен рынок и </a:t>
            </a:r>
            <a:r>
              <a:rPr lang="ru-RU" sz="1700" dirty="0" smtClean="0"/>
              <a:t>потенциальные </a:t>
            </a:r>
            <a:r>
              <a:rPr lang="ru-RU" sz="1700" dirty="0"/>
              <a:t>конкуренты, сформировалась команда инновационного проекта и определены </a:t>
            </a:r>
            <a:r>
              <a:rPr lang="ru-RU" sz="1700" dirty="0" smtClean="0"/>
              <a:t>источники </a:t>
            </a:r>
            <a:r>
              <a:rPr lang="ru-RU" sz="1700" dirty="0"/>
              <a:t>финансирования, целесообразно создавать юридическое лицо. Наиболее </a:t>
            </a:r>
            <a:r>
              <a:rPr lang="ru-RU" sz="1700" dirty="0" smtClean="0"/>
              <a:t>распространенными </a:t>
            </a:r>
            <a:r>
              <a:rPr lang="ru-RU" sz="1700" dirty="0"/>
              <a:t>организационно-правовыми формами для малого бизнеса являются общество с </a:t>
            </a:r>
            <a:r>
              <a:rPr lang="ru-RU" sz="1700" dirty="0" smtClean="0"/>
              <a:t>ограниченной </a:t>
            </a:r>
            <a:r>
              <a:rPr lang="ru-RU" sz="1700" dirty="0"/>
              <a:t>ответственностью (ООО) и индивидуальный предприниматель (ИП)</a:t>
            </a:r>
          </a:p>
        </p:txBody>
      </p:sp>
    </p:spTree>
    <p:extLst>
      <p:ext uri="{BB962C8B-B14F-4D97-AF65-F5344CB8AC3E}">
        <p14:creationId xmlns:p14="http://schemas.microsoft.com/office/powerpoint/2010/main" val="188615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7874" y="55831"/>
            <a:ext cx="58348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>
                <a:solidFill>
                  <a:srgbClr val="0070C0"/>
                </a:solidFill>
              </a:rPr>
              <a:t>Этап 2: </a:t>
            </a:r>
            <a:r>
              <a:rPr lang="ru-RU" sz="1600" b="1" dirty="0" err="1">
                <a:solidFill>
                  <a:srgbClr val="0070C0"/>
                </a:solidFill>
              </a:rPr>
              <a:t>Product</a:t>
            </a:r>
            <a:r>
              <a:rPr lang="ru-RU" sz="1600" b="1" dirty="0">
                <a:solidFill>
                  <a:srgbClr val="0070C0"/>
                </a:solidFill>
              </a:rPr>
              <a:t>/</a:t>
            </a:r>
            <a:r>
              <a:rPr lang="ru-RU" sz="1600" b="1" dirty="0" err="1">
                <a:solidFill>
                  <a:srgbClr val="0070C0"/>
                </a:solidFill>
              </a:rPr>
              <a:t>market</a:t>
            </a:r>
            <a:r>
              <a:rPr lang="ru-RU" sz="1600" b="1" dirty="0">
                <a:solidFill>
                  <a:srgbClr val="0070C0"/>
                </a:solidFill>
              </a:rPr>
              <a:t> </a:t>
            </a:r>
            <a:r>
              <a:rPr lang="ru-RU" sz="1600" b="1" dirty="0" err="1">
                <a:solidFill>
                  <a:srgbClr val="0070C0"/>
                </a:solidFill>
              </a:rPr>
              <a:t>fit</a:t>
            </a:r>
            <a:r>
              <a:rPr lang="ru-RU" sz="1600" b="1" dirty="0">
                <a:solidFill>
                  <a:srgbClr val="0070C0"/>
                </a:solidFill>
              </a:rPr>
              <a:t> </a:t>
            </a:r>
            <a:r>
              <a:rPr lang="ru-RU" sz="1600" dirty="0"/>
              <a:t>(соответствие продукта ожиданиям целевого рынка</a:t>
            </a:r>
            <a:r>
              <a:rPr lang="ru-RU" sz="1600" dirty="0" smtClean="0"/>
              <a:t>).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Характеристика этапа. </a:t>
            </a:r>
            <a:r>
              <a:rPr lang="ru-RU" sz="1600" dirty="0"/>
              <a:t>Проводится поиск и подтверждение конфигурации продукта и бизнес-модели. Растет команда </a:t>
            </a:r>
            <a:r>
              <a:rPr lang="ru-RU" sz="1600" dirty="0" err="1" smtClean="0"/>
              <a:t>стартапа</a:t>
            </a:r>
            <a:r>
              <a:rPr lang="ru-RU" sz="1600" dirty="0"/>
              <a:t>. На этой стадии </a:t>
            </a:r>
            <a:r>
              <a:rPr lang="ru-RU" sz="1600" dirty="0" err="1"/>
              <a:t>стартап</a:t>
            </a:r>
            <a:r>
              <a:rPr lang="ru-RU" sz="1600" dirty="0"/>
              <a:t> может обратиться в один из ведущих бизнес-инкубаторов или </a:t>
            </a:r>
            <a:r>
              <a:rPr lang="ru-RU" sz="1600" dirty="0" smtClean="0"/>
              <a:t>акселераторов </a:t>
            </a:r>
            <a:r>
              <a:rPr lang="ru-RU" sz="1600" dirty="0"/>
              <a:t>в стране своего основного рынка. На этой стадии может произойти </a:t>
            </a:r>
            <a:r>
              <a:rPr lang="ru-RU" sz="1600" dirty="0" err="1"/>
              <a:t>pivot</a:t>
            </a:r>
            <a:r>
              <a:rPr lang="ru-RU" sz="1600" dirty="0"/>
              <a:t> (т. е. полный </a:t>
            </a:r>
            <a:r>
              <a:rPr lang="ru-RU" sz="1600" dirty="0" smtClean="0"/>
              <a:t>перезапуск </a:t>
            </a:r>
            <a:r>
              <a:rPr lang="ru-RU" sz="1600" dirty="0" err="1"/>
              <a:t>стартапа</a:t>
            </a:r>
            <a:r>
              <a:rPr lang="ru-RU" sz="1600" dirty="0"/>
              <a:t> и радикальная смена бизнес-идеи), когда или если становится понятно, что </a:t>
            </a:r>
            <a:r>
              <a:rPr lang="ru-RU" sz="1600" dirty="0" smtClean="0"/>
              <a:t>первоначальные </a:t>
            </a:r>
            <a:r>
              <a:rPr lang="ru-RU" sz="1600" dirty="0"/>
              <a:t>гипотезы нежизнеспособны или </a:t>
            </a:r>
            <a:r>
              <a:rPr lang="ru-RU" sz="1600" dirty="0" smtClean="0"/>
              <a:t>недостаточно </a:t>
            </a:r>
            <a:r>
              <a:rPr lang="ru-RU" sz="1600" dirty="0"/>
              <a:t>амбициозны и их необходимо изменить</a:t>
            </a:r>
            <a:r>
              <a:rPr lang="ru-RU" sz="1600" dirty="0" smtClean="0"/>
              <a:t>.</a:t>
            </a:r>
          </a:p>
          <a:p>
            <a:pPr algn="just"/>
            <a:r>
              <a:rPr lang="ru-RU" sz="1600" dirty="0">
                <a:solidFill>
                  <a:srgbClr val="FF0000"/>
                </a:solidFill>
              </a:rPr>
              <a:t>Результат этапа</a:t>
            </a:r>
            <a:r>
              <a:rPr lang="ru-RU" sz="1600" dirty="0"/>
              <a:t> У компании, еще, возможно, нет продаж, но </a:t>
            </a:r>
            <a:r>
              <a:rPr lang="ru-RU" sz="1600" dirty="0" smtClean="0"/>
              <a:t>достигнуты </a:t>
            </a:r>
            <a:r>
              <a:rPr lang="ru-RU" sz="1600" dirty="0"/>
              <a:t>высокие показатели по привлечению и удержанию аудитории, подтвержден высокий интерес рынка, создан полноценный работающий конкурентоспособный продукт. </a:t>
            </a:r>
            <a:endParaRPr lang="ru-RU" sz="1600" dirty="0" smtClean="0"/>
          </a:p>
          <a:p>
            <a:pPr algn="just"/>
            <a:r>
              <a:rPr lang="ru-RU" sz="1600" dirty="0" smtClean="0"/>
              <a:t>С </a:t>
            </a:r>
            <a:r>
              <a:rPr lang="ru-RU" sz="1600" dirty="0"/>
              <a:t>точки зрения «инвестиционной» </a:t>
            </a:r>
            <a:r>
              <a:rPr lang="ru-RU" sz="1600" dirty="0" smtClean="0"/>
              <a:t>классификации </a:t>
            </a:r>
            <a:r>
              <a:rPr lang="ru-RU" sz="1600" dirty="0"/>
              <a:t>данный этап соответствует стадии </a:t>
            </a:r>
            <a:r>
              <a:rPr lang="ru-RU" sz="1600" dirty="0" err="1"/>
              <a:t>Seed</a:t>
            </a:r>
            <a:r>
              <a:rPr lang="ru-RU" sz="1600" dirty="0"/>
              <a:t>. </a:t>
            </a:r>
            <a:endParaRPr lang="ru-RU" sz="1600" dirty="0" smtClean="0"/>
          </a:p>
          <a:p>
            <a:pPr algn="just"/>
            <a:r>
              <a:rPr lang="ru-RU" sz="1600" dirty="0" smtClean="0"/>
              <a:t>Некоторые </a:t>
            </a:r>
            <a:r>
              <a:rPr lang="ru-RU" sz="1600" dirty="0"/>
              <a:t>факты данного этапа в России: </a:t>
            </a:r>
            <a:r>
              <a:rPr lang="ru-RU" sz="1600" dirty="0" smtClean="0"/>
              <a:t> 1) Инвесторы</a:t>
            </a:r>
            <a:r>
              <a:rPr lang="ru-RU" sz="1600" dirty="0"/>
              <a:t>: ангелы, фонды ранних стадий (</a:t>
            </a:r>
            <a:r>
              <a:rPr lang="ru-RU" sz="1600" dirty="0" err="1"/>
              <a:t>Prostor</a:t>
            </a:r>
            <a:r>
              <a:rPr lang="ru-RU" sz="1600" dirty="0"/>
              <a:t> </a:t>
            </a:r>
            <a:r>
              <a:rPr lang="ru-RU" sz="1600" dirty="0" err="1"/>
              <a:t>Capital</a:t>
            </a:r>
            <a:r>
              <a:rPr lang="ru-RU" sz="1600" dirty="0"/>
              <a:t>, </a:t>
            </a:r>
            <a:r>
              <a:rPr lang="ru-RU" sz="1600" dirty="0" err="1"/>
              <a:t>Genezis</a:t>
            </a:r>
            <a:r>
              <a:rPr lang="ru-RU" sz="1600" dirty="0"/>
              <a:t> </a:t>
            </a:r>
            <a:r>
              <a:rPr lang="ru-RU" sz="1600" dirty="0" err="1"/>
              <a:t>Capital</a:t>
            </a:r>
            <a:r>
              <a:rPr lang="ru-RU" sz="1600" dirty="0"/>
              <a:t>), государственные и частные гранты (фонд «</a:t>
            </a:r>
            <a:r>
              <a:rPr lang="ru-RU" sz="1600" dirty="0" err="1"/>
              <a:t>Сколково</a:t>
            </a:r>
            <a:r>
              <a:rPr lang="ru-RU" sz="1600" dirty="0"/>
              <a:t>», </a:t>
            </a:r>
            <a:r>
              <a:rPr lang="ru-RU" sz="1600" dirty="0" err="1"/>
              <a:t>Microsoft</a:t>
            </a:r>
            <a:r>
              <a:rPr lang="ru-RU" sz="1600" dirty="0"/>
              <a:t> </a:t>
            </a:r>
            <a:r>
              <a:rPr lang="ru-RU" sz="1600" dirty="0" err="1"/>
              <a:t>Seed</a:t>
            </a:r>
            <a:r>
              <a:rPr lang="ru-RU" sz="1600" dirty="0"/>
              <a:t> </a:t>
            </a:r>
            <a:r>
              <a:rPr lang="ru-RU" sz="1600" dirty="0" err="1"/>
              <a:t>Fund</a:t>
            </a:r>
            <a:r>
              <a:rPr lang="ru-RU" sz="1600" dirty="0"/>
              <a:t>, </a:t>
            </a:r>
            <a:r>
              <a:rPr lang="ru-RU" sz="1600" dirty="0" err="1"/>
              <a:t>Start</a:t>
            </a:r>
            <a:r>
              <a:rPr lang="ru-RU" sz="1600" dirty="0"/>
              <a:t> </a:t>
            </a:r>
            <a:r>
              <a:rPr lang="ru-RU" sz="1600" dirty="0" err="1"/>
              <a:t>Fellows</a:t>
            </a:r>
            <a:r>
              <a:rPr lang="ru-RU" sz="1600" dirty="0"/>
              <a:t>). </a:t>
            </a:r>
            <a:r>
              <a:rPr lang="ru-RU" sz="1600" dirty="0" smtClean="0"/>
              <a:t>2) </a:t>
            </a:r>
            <a:r>
              <a:rPr lang="ru-RU" sz="1600" dirty="0"/>
              <a:t>Отсеивается порядка 90% проектов (по отношению к </a:t>
            </a:r>
            <a:r>
              <a:rPr lang="ru-RU" sz="1600" dirty="0" err="1"/>
              <a:t>PreSeed</a:t>
            </a:r>
            <a:r>
              <a:rPr lang="ru-RU" sz="1600" dirty="0"/>
              <a:t>-стадии). </a:t>
            </a:r>
            <a:r>
              <a:rPr lang="ru-RU" sz="1600" dirty="0" smtClean="0"/>
              <a:t>3) </a:t>
            </a:r>
            <a:r>
              <a:rPr lang="ru-RU" sz="1600" dirty="0"/>
              <a:t>Вилка инвестиций — от $ 100 тыс. до $ 500 тыс. (средний чек — $ 260 тыс.).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429676" y="55831"/>
            <a:ext cx="5630776" cy="7032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b="1" dirty="0">
                <a:solidFill>
                  <a:srgbClr val="0070C0"/>
                </a:solidFill>
              </a:rPr>
              <a:t>Этап 3: </a:t>
            </a:r>
            <a:r>
              <a:rPr lang="ru-RU" sz="1700" b="1" dirty="0" err="1">
                <a:solidFill>
                  <a:srgbClr val="0070C0"/>
                </a:solidFill>
              </a:rPr>
              <a:t>Тraction</a:t>
            </a:r>
            <a:r>
              <a:rPr lang="ru-RU" sz="1700" b="1" dirty="0">
                <a:solidFill>
                  <a:srgbClr val="0070C0"/>
                </a:solidFill>
              </a:rPr>
              <a:t> (динамика роста) </a:t>
            </a:r>
            <a:r>
              <a:rPr lang="ru-RU" sz="1700" dirty="0">
                <a:solidFill>
                  <a:srgbClr val="FF0000"/>
                </a:solidFill>
              </a:rPr>
              <a:t>Характеристика </a:t>
            </a:r>
            <a:r>
              <a:rPr lang="ru-RU" sz="1700" dirty="0" smtClean="0">
                <a:solidFill>
                  <a:srgbClr val="FF0000"/>
                </a:solidFill>
              </a:rPr>
              <a:t>этапа. </a:t>
            </a:r>
            <a:r>
              <a:rPr lang="ru-RU" sz="1700" dirty="0"/>
              <a:t>Интерес целевой аудитории и жизнеспособность продукта подтверждаются показателями </a:t>
            </a:r>
            <a:r>
              <a:rPr lang="ru-RU" sz="1700" dirty="0" smtClean="0"/>
              <a:t>роста</a:t>
            </a:r>
            <a:r>
              <a:rPr lang="ru-RU" sz="1700" dirty="0"/>
              <a:t> — аудитории и/или продаж — и работающей </a:t>
            </a:r>
            <a:r>
              <a:rPr lang="ru-RU" sz="1700" dirty="0" smtClean="0"/>
              <a:t>юнит-экономикой (способ расчета прибыли, который помогает оценить, сколько денег заработал бизнес с одного товара). </a:t>
            </a:r>
            <a:r>
              <a:rPr lang="ru-RU" sz="1700" dirty="0"/>
              <a:t>Команда проекта </a:t>
            </a:r>
            <a:r>
              <a:rPr lang="ru-RU" sz="1700" dirty="0" smtClean="0"/>
              <a:t>увеличивается </a:t>
            </a:r>
            <a:r>
              <a:rPr lang="ru-RU" sz="1700" dirty="0"/>
              <a:t>(измеряется в десятках человек), появляются лояльные клиенты, первые продажи, тестируются маркетинговые каналы привлечения клиентов, воронка продаж и сервисная поддержка. </a:t>
            </a:r>
            <a:r>
              <a:rPr lang="ru-RU" sz="1700" dirty="0">
                <a:solidFill>
                  <a:srgbClr val="FF0000"/>
                </a:solidFill>
              </a:rPr>
              <a:t>Результат </a:t>
            </a:r>
            <a:r>
              <a:rPr lang="ru-RU" sz="1700" dirty="0" smtClean="0">
                <a:solidFill>
                  <a:srgbClr val="FF0000"/>
                </a:solidFill>
              </a:rPr>
              <a:t>этапа. </a:t>
            </a:r>
            <a:r>
              <a:rPr lang="ru-RU" sz="1700" dirty="0"/>
              <a:t>Компания осуществляет деятельность на своем ключевом рынке, есть проверенная бизнес-модель, накоплена статистика ключевых показателей за 6 месяцев, которые подтверждают рост и </a:t>
            </a:r>
            <a:r>
              <a:rPr lang="ru-RU" sz="1700" dirty="0" smtClean="0"/>
              <a:t>жизнеспособность</a:t>
            </a:r>
            <a:r>
              <a:rPr lang="ru-RU" sz="1700" dirty="0"/>
              <a:t>, полностью сформирована команда </a:t>
            </a:r>
            <a:r>
              <a:rPr lang="ru-RU" sz="1600" dirty="0" err="1"/>
              <a:t>стартапа</a:t>
            </a:r>
            <a:r>
              <a:rPr lang="ru-RU" sz="1600" dirty="0"/>
              <a:t>, отработаны каналы продвижения, </a:t>
            </a:r>
            <a:r>
              <a:rPr lang="ru-RU" sz="1600" dirty="0" smtClean="0"/>
              <a:t>возможны </a:t>
            </a:r>
            <a:r>
              <a:rPr lang="ru-RU" sz="1600" dirty="0"/>
              <a:t>продажи, исчисляемые в миллионах. На этом этапе большинство </a:t>
            </a:r>
            <a:r>
              <a:rPr lang="ru-RU" sz="1600" dirty="0" err="1"/>
              <a:t>стартапов</a:t>
            </a:r>
            <a:r>
              <a:rPr lang="ru-RU" sz="1600" dirty="0"/>
              <a:t> </a:t>
            </a:r>
            <a:r>
              <a:rPr lang="ru-RU" sz="1600" dirty="0" smtClean="0"/>
              <a:t>сталкиваются </a:t>
            </a:r>
            <a:r>
              <a:rPr lang="ru-RU" sz="1600" dirty="0"/>
              <a:t>с «долиной смерти</a:t>
            </a:r>
            <a:r>
              <a:rPr lang="ru-RU" sz="1600" dirty="0" smtClean="0"/>
              <a:t>» .</a:t>
            </a:r>
          </a:p>
          <a:p>
            <a:pPr algn="just"/>
            <a:r>
              <a:rPr lang="ru-RU" sz="1600" dirty="0"/>
              <a:t>«Долина смерти» — этап развития </a:t>
            </a:r>
            <a:r>
              <a:rPr lang="ru-RU" sz="1600" dirty="0" err="1"/>
              <a:t>стартапа</a:t>
            </a:r>
            <a:r>
              <a:rPr lang="ru-RU" sz="1600" dirty="0"/>
              <a:t>, когда уже набрана определенная целевая аудитория, есть продажи и лояльные клиенты, но </a:t>
            </a:r>
            <a:r>
              <a:rPr lang="ru-RU" sz="1600" dirty="0" err="1"/>
              <a:t>дальнейший</a:t>
            </a:r>
            <a:r>
              <a:rPr lang="ru-RU" sz="1600" dirty="0"/>
              <a:t> рост не происходит.</a:t>
            </a:r>
            <a:endParaRPr lang="ru-RU" sz="1700" dirty="0"/>
          </a:p>
        </p:txBody>
      </p:sp>
    </p:spTree>
    <p:extLst>
      <p:ext uri="{BB962C8B-B14F-4D97-AF65-F5344CB8AC3E}">
        <p14:creationId xmlns:p14="http://schemas.microsoft.com/office/powerpoint/2010/main" val="324065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1271</TotalTime>
  <Words>1299</Words>
  <Application>Microsoft Office PowerPoint</Application>
  <PresentationFormat>Произвольный</PresentationFormat>
  <Paragraphs>75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Легкий дым</vt:lpstr>
      <vt:lpstr>Презентация к теме «Механизм управления инновационным предприятием. </vt:lpstr>
      <vt:lpstr>Вопросы лекции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теме «Введение в Технологическое предпринимательство»</dc:title>
  <dc:creator>User</dc:creator>
  <cp:lastModifiedBy>User</cp:lastModifiedBy>
  <cp:revision>62</cp:revision>
  <dcterms:created xsi:type="dcterms:W3CDTF">2023-09-14T18:52:12Z</dcterms:created>
  <dcterms:modified xsi:type="dcterms:W3CDTF">2023-11-15T01:05:24Z</dcterms:modified>
</cp:coreProperties>
</file>