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87" r:id="rId6"/>
    <p:sldId id="275" r:id="rId7"/>
    <p:sldId id="260" r:id="rId8"/>
    <p:sldId id="263" r:id="rId9"/>
    <p:sldId id="276" r:id="rId10"/>
    <p:sldId id="277" r:id="rId11"/>
    <p:sldId id="278" r:id="rId12"/>
    <p:sldId id="288" r:id="rId13"/>
    <p:sldId id="279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 snapToGrid="0">
      <p:cViewPr>
        <p:scale>
          <a:sx n="86" d="100"/>
          <a:sy n="86" d="100"/>
        </p:scale>
        <p:origin x="-499" y="35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C5D77-D4D6-4878-89C6-589F8F62887C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045EE-4298-4033-A49B-2A79A4976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58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7309575#7D20K3" TargetMode="External"/><Relationship Id="rId2" Type="http://schemas.openxmlformats.org/officeDocument/2006/relationships/hyperlink" Target="https://docs.cntd.ru/document/42020413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s.cntd.ru/document/607148290#64U0IK" TargetMode="External"/><Relationship Id="rId5" Type="http://schemas.openxmlformats.org/officeDocument/2006/relationships/hyperlink" Target="https://docs.cntd.ru/document/607148290#6560IO" TargetMode="External"/><Relationship Id="rId4" Type="http://schemas.openxmlformats.org/officeDocument/2006/relationships/hyperlink" Target="https://docs.cntd.ru/document/565341150#7D20K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Государственная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инновационная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политика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39626" y="330661"/>
            <a:ext cx="7463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1. </a:t>
            </a:r>
            <a:r>
              <a:rPr lang="ru-RU" dirty="0">
                <a:solidFill>
                  <a:srgbClr val="FF0000"/>
                </a:solidFill>
              </a:rPr>
              <a:t>Инновационная </a:t>
            </a:r>
            <a:r>
              <a:rPr lang="ru-RU" dirty="0" smtClean="0">
                <a:solidFill>
                  <a:srgbClr val="FF0000"/>
                </a:solidFill>
              </a:rPr>
              <a:t>составляющая в Транспортной стратегии Российской Федерации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5925" y="998900"/>
            <a:ext cx="1127464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Транспортная стратегия Российской Федерации до 2030 года с прогнозом на период до 2035 года (далее - Стратегия) разработана в соответствии с:</a:t>
            </a:r>
            <a:br>
              <a:rPr lang="ru-RU" dirty="0"/>
            </a:br>
            <a:r>
              <a:rPr lang="ru-RU" u="sng" dirty="0" smtClean="0">
                <a:hlinkClick r:id="rId2"/>
              </a:rPr>
              <a:t>Федеральным </a:t>
            </a:r>
            <a:r>
              <a:rPr lang="ru-RU" u="sng" dirty="0">
                <a:hlinkClick r:id="rId2"/>
              </a:rPr>
              <a:t>законом "О стратегическом планировании в Российской Федерации"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>
                <a:hlinkClick r:id="rId3"/>
              </a:rPr>
              <a:t>Указом </a:t>
            </a:r>
            <a:r>
              <a:rPr lang="ru-RU" u="sng" dirty="0">
                <a:hlinkClick r:id="rId3"/>
              </a:rPr>
              <a:t>Президента Российской Федерации от 7 мая 2018 г. N 204 "О национальных целях и стратегических задачах развития Российской Федерации на период до 2024 года"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>
                <a:hlinkClick r:id="rId4"/>
              </a:rPr>
              <a:t>Указом </a:t>
            </a:r>
            <a:r>
              <a:rPr lang="ru-RU" u="sng" dirty="0">
                <a:hlinkClick r:id="rId4"/>
              </a:rPr>
              <a:t>Президента Российской Федерации от 21 июля 2020 г. N 474 "О национальных целях развития Российской Федерации на период до 2030 года"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>
                <a:hlinkClick r:id="rId5"/>
              </a:rPr>
              <a:t>Стратегией </a:t>
            </a:r>
            <a:r>
              <a:rPr lang="ru-RU" u="sng" dirty="0">
                <a:hlinkClick r:id="rId5"/>
              </a:rPr>
              <a:t>национальной безопасности Российской Федерации</a:t>
            </a:r>
            <a:r>
              <a:rPr lang="ru-RU" dirty="0"/>
              <a:t>, утвержденной </a:t>
            </a:r>
            <a:r>
              <a:rPr lang="ru-RU" u="sng" dirty="0">
                <a:hlinkClick r:id="rId6"/>
              </a:rPr>
              <a:t>Указом Президента Российской Федерации от 2 июля 2021 г. N 400 "О Стратегии национальной безопасности Российской </a:t>
            </a:r>
            <a:r>
              <a:rPr lang="ru-RU" u="sng" dirty="0" smtClean="0">
                <a:hlinkClick r:id="rId6"/>
              </a:rPr>
              <a:t>Федерации«</a:t>
            </a:r>
            <a:r>
              <a:rPr lang="ru-RU" dirty="0" smtClean="0"/>
              <a:t> и др. нормативно-правовыми документами.</a:t>
            </a:r>
          </a:p>
          <a:p>
            <a:pPr fontAlgn="base"/>
            <a:r>
              <a:rPr lang="ru-RU" dirty="0"/>
              <a:t>Миссия государства в сфере обеспечения функционирования и развития транспортной системы заключается в создании условий для повышения качества жизни и здоровья граждан, экономического роста и повышения конкурентоспособности национальной экономики, укрепления безопасности и обороноспособности страны, реализации ее транспортного потенциала через опережающее развитие транспортной инфраструктуры и расширение доступа к безопасным и качественным транспортным услугам с минимальным воздействием на окружающую среду и климат, использование географических особенностей Российской Федерации в качестве ее конкурентного преимущества.</a:t>
            </a:r>
          </a:p>
        </p:txBody>
      </p:sp>
    </p:spTree>
    <p:extLst>
      <p:ext uri="{BB962C8B-B14F-4D97-AF65-F5344CB8AC3E}">
        <p14:creationId xmlns:p14="http://schemas.microsoft.com/office/powerpoint/2010/main" val="32406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1647" y="335846"/>
            <a:ext cx="111503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FF0000"/>
                </a:solidFill>
              </a:rPr>
              <a:t>Стратегия предусматривает реализацию следующих долгосрочных целей развития </a:t>
            </a:r>
            <a:r>
              <a:rPr lang="ru-RU" dirty="0"/>
              <a:t>транспортной системы до 2030 года и на прогнозный период до 2035 года</a:t>
            </a:r>
            <a:r>
              <a:rPr lang="ru-RU" dirty="0" smtClean="0"/>
              <a:t>:</a:t>
            </a:r>
            <a:endParaRPr lang="ru-RU" dirty="0"/>
          </a:p>
          <a:p>
            <a:pPr fontAlgn="base"/>
            <a:r>
              <a:rPr lang="ru-RU" dirty="0"/>
              <a:t>повышение пространственной связанности и транспортной доступности территорий</a:t>
            </a:r>
            <a:r>
              <a:rPr lang="ru-RU" dirty="0" smtClean="0"/>
              <a:t>;</a:t>
            </a:r>
            <a:endParaRPr lang="ru-RU" dirty="0"/>
          </a:p>
          <a:p>
            <a:pPr fontAlgn="base"/>
            <a:r>
              <a:rPr lang="ru-RU" dirty="0"/>
              <a:t>повышение мобильности населения и развитие внутреннего туризма</a:t>
            </a:r>
            <a:r>
              <a:rPr lang="ru-RU" dirty="0" smtClean="0"/>
              <a:t>;</a:t>
            </a:r>
            <a:endParaRPr lang="ru-RU" dirty="0"/>
          </a:p>
          <a:p>
            <a:pPr fontAlgn="base"/>
            <a:r>
              <a:rPr lang="ru-RU" dirty="0"/>
              <a:t>увеличение объема и скорости транзита грузов и развитие </a:t>
            </a:r>
            <a:r>
              <a:rPr lang="ru-RU" dirty="0" err="1"/>
              <a:t>мультимодальных</a:t>
            </a:r>
            <a:r>
              <a:rPr lang="ru-RU" dirty="0"/>
              <a:t> логистических технологий</a:t>
            </a:r>
            <a:r>
              <a:rPr lang="ru-RU" dirty="0" smtClean="0"/>
              <a:t>;</a:t>
            </a:r>
            <a:endParaRPr lang="ru-RU" dirty="0"/>
          </a:p>
          <a:p>
            <a:pPr fontAlgn="base"/>
            <a:r>
              <a:rPr lang="ru-RU" dirty="0"/>
              <a:t>цифровая и </a:t>
            </a:r>
            <a:r>
              <a:rPr lang="ru-RU" dirty="0" err="1"/>
              <a:t>низкоуглеродная</a:t>
            </a:r>
            <a:r>
              <a:rPr lang="ru-RU" dirty="0"/>
              <a:t> трансформация отрасли и ускоренное внедрение новых технологий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/>
              <a:t>При реализации Транспортной стратегии была сформулирована </a:t>
            </a:r>
            <a:r>
              <a:rPr lang="ru-RU" dirty="0">
                <a:solidFill>
                  <a:srgbClr val="FF0000"/>
                </a:solidFill>
              </a:rPr>
              <a:t>стратегическая цель развития транспортной системы </a:t>
            </a:r>
            <a:r>
              <a:rPr lang="ru-RU" dirty="0"/>
              <a:t>- удовлетворение потребностей инновационного социально ориентированного развития экономики и общества в качественных транспортных услугах, конкурентоспособных по сравнению с лучшими мировыми аналогами.</a:t>
            </a:r>
          </a:p>
        </p:txBody>
      </p:sp>
    </p:spTree>
    <p:extLst>
      <p:ext uri="{BB962C8B-B14F-4D97-AF65-F5344CB8AC3E}">
        <p14:creationId xmlns:p14="http://schemas.microsoft.com/office/powerpoint/2010/main" val="5762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846" y="223746"/>
            <a:ext cx="10777491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Для достижения этой цели были инициированы и реализованы ключевые проекты по развитию транспортного комплекса:</a:t>
            </a:r>
            <a:br>
              <a:rPr lang="ru-RU" sz="1600" dirty="0"/>
            </a:br>
            <a:r>
              <a:rPr lang="ru-RU" sz="1600" dirty="0"/>
              <a:t>в отношении дорожного хозяйства и автомобильного транспорта - строительство и реконструкция дорог федерального значения, включая автомобильные дороги М-4 "Дон", М-11 "Нева", участки Центральной кольцевой автомобильной дороги в Московской области, Западный скоростной диаметр в Санкт-Петербурге, автомобильную дорогу Надым - Салехард, федеральную трассу "Таврида", строительство автомобильных дорог регионального и местного значения с </a:t>
            </a:r>
            <a:r>
              <a:rPr lang="ru-RU" sz="1600" dirty="0" err="1"/>
              <a:t>софинансированием</a:t>
            </a:r>
            <a:r>
              <a:rPr lang="ru-RU" sz="1600" dirty="0"/>
              <a:t> из федерального бюджета, строительство обходов городов (Торжок, Подольск, Муром, Вышний Волочек, Одинцово и др.), запуск системы "Платон" для контроля большегрузного транспорта, обновление подвижного состава в городах, в том числе в рамках национального проекта "Безопасные качественные дороги";</a:t>
            </a:r>
            <a:br>
              <a:rPr lang="ru-RU" sz="1600" dirty="0"/>
            </a:br>
            <a:r>
              <a:rPr lang="ru-RU" sz="1600" dirty="0"/>
              <a:t>в отношении водного транспорта - строительство новых портовых мощностей и расширение имеющихся в рамках проектов в портах </a:t>
            </a:r>
            <a:r>
              <a:rPr lang="ru-RU" sz="1600" dirty="0" err="1"/>
              <a:t>Сабетта</a:t>
            </a:r>
            <a:r>
              <a:rPr lang="ru-RU" sz="1600" dirty="0"/>
              <a:t>, Бронка, Усть-Луга, Высоцк, Новороссийск, Мурманск, Калининград, Тамань и Темрюк, строительство уникальных новых атомных ледоколов для развития Северного морского пути, реконструкция со строительством новых судоходных гидроузлов </a:t>
            </a:r>
            <a:r>
              <a:rPr lang="ru-RU" sz="1600" dirty="0" err="1"/>
              <a:t>Кузьминск</a:t>
            </a:r>
            <a:r>
              <a:rPr lang="ru-RU" sz="1600" dirty="0"/>
              <a:t> и Белоомут на </a:t>
            </a:r>
            <a:r>
              <a:rPr lang="ru-RU" sz="1600" dirty="0" err="1"/>
              <a:t>р.Оке</a:t>
            </a:r>
            <a:r>
              <a:rPr lang="ru-RU" sz="1600" dirty="0"/>
              <a:t>, строительство речных вокзалов в </a:t>
            </a:r>
            <a:r>
              <a:rPr lang="ru-RU" sz="1600" dirty="0" err="1"/>
              <a:t>гг.Ханты-Мансийске</a:t>
            </a:r>
            <a:r>
              <a:rPr lang="ru-RU" sz="1600" dirty="0"/>
              <a:t>, Архангельске и Салехарде, пассажирских причалов в Ленинградской области и Республике Татарстан;</a:t>
            </a:r>
            <a:br>
              <a:rPr lang="ru-RU" sz="1600" dirty="0"/>
            </a:br>
            <a:r>
              <a:rPr lang="ru-RU" sz="1600" dirty="0"/>
              <a:t>в отношении воздушного транспорта - появление первой в Российской Федерации низкобюджетной авиакомпании, строительство новых аэропортов Гагарин в Саратове, Жуковский в Москве и новой взлетно-посадочной полосы (ВПП-3) в аэропорту Шереметьево, ввод в эксплуатацию объектов аэродромной инфраструктуры в аэропортах Новый (Хабаровск), </a:t>
            </a:r>
            <a:r>
              <a:rPr lang="ru-RU" sz="1600" dirty="0" err="1"/>
              <a:t>Баландино</a:t>
            </a:r>
            <a:r>
              <a:rPr lang="ru-RU" sz="1600" dirty="0"/>
              <a:t> (Челябинск), </a:t>
            </a:r>
            <a:r>
              <a:rPr lang="ru-RU" sz="1600" dirty="0" err="1"/>
              <a:t>Алыкель</a:t>
            </a:r>
            <a:r>
              <a:rPr lang="ru-RU" sz="1600" dirty="0"/>
              <a:t> (Норильск), Минеральные Воды, Соловки (аэродромный комплекс), Верхневилюйск (Республика Саха (Якутия), </a:t>
            </a:r>
            <a:r>
              <a:rPr lang="ru-RU" sz="1600" dirty="0" err="1"/>
              <a:t>Оссора</a:t>
            </a:r>
            <a:r>
              <a:rPr lang="ru-RU" sz="1600" dirty="0"/>
              <a:t> (Камчатский край), возобновление работы ряда региональных аэропортов (</a:t>
            </a:r>
            <a:r>
              <a:rPr lang="ru-RU" sz="1600" dirty="0" err="1"/>
              <a:t>Грабцево</a:t>
            </a:r>
            <a:r>
              <a:rPr lang="ru-RU" sz="1600" dirty="0"/>
              <a:t> в Калуге и др.), обновление парка воздушных судов в рамках государственной поддержки, развитие системы субсидирования региональных перевозок;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28097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207" y="654741"/>
            <a:ext cx="1198781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  <a:p>
            <a:pPr fontAlgn="base"/>
            <a:r>
              <a:rPr lang="ru-RU" sz="1600" dirty="0"/>
              <a:t>в отношении железнодорожного транспорта - модернизация железнодорожной инфраструктуры Байкало-Амурской и Транссибирской железнодорожных магистралей с развитием пропускных и провозных способностей, перевод железнодорожной инфраструктуры на острове Сахалин на общероссийскую колею, начало работ по строительству северного широтного хода, запуск скоростных пригородных поездов ("Ласточка" и "Иволга") на ряде направлений, запуск пассажирского движения на Московском центральном кольце, создание с запуском Московских центральных диаметров единой системы </a:t>
            </a:r>
            <a:r>
              <a:rPr lang="ru-RU" sz="1600" dirty="0" err="1"/>
              <a:t>пригородно</a:t>
            </a:r>
            <a:r>
              <a:rPr lang="ru-RU" sz="1600" dirty="0"/>
              <a:t>-городского рельсового транспорта в Москве, начало строительства Большой кольцевой линии Московского метрополитена, переход к использованию технологии интервального регулирования движения поездов с подвижными блок-участками на Московском центральном кольце, Журавке - Миллерово, перевальных участках Восточного полигона, внедрение технологий обработки больших данных, использование машинного зрения в вагонном хозяйстве, в области диагностики и мониторинга, обновление подвижного состава грузового и пассажирского железнодорожного транспорта;</a:t>
            </a:r>
            <a:br>
              <a:rPr lang="ru-RU" sz="1600" dirty="0"/>
            </a:br>
            <a:r>
              <a:rPr lang="ru-RU" sz="1600" dirty="0" smtClean="0"/>
              <a:t>в </a:t>
            </a:r>
            <a:r>
              <a:rPr lang="ru-RU" sz="1600" dirty="0"/>
              <a:t>отношении пунктов пропуска - обустройство пунктов пропуска и оснащение объектов транспортной инфраструктуры вне пунктов пропуска;</a:t>
            </a:r>
            <a:br>
              <a:rPr lang="ru-RU" sz="1600" dirty="0"/>
            </a:br>
            <a:r>
              <a:rPr lang="ru-RU" sz="1600" dirty="0" smtClean="0"/>
              <a:t>в </a:t>
            </a:r>
            <a:r>
              <a:rPr lang="ru-RU" sz="1600" dirty="0"/>
              <a:t>отношении мостов - возведение таких крупнейших уникальных мостов, как мост на остров Русский в </a:t>
            </a:r>
            <a:r>
              <a:rPr lang="ru-RU" sz="1600" dirty="0" err="1"/>
              <a:t>г.Владивостоке</a:t>
            </a:r>
            <a:r>
              <a:rPr lang="ru-RU" sz="1600" dirty="0"/>
              <a:t> и мост через Керченский пролив, а также крупные новые мосты в </a:t>
            </a:r>
            <a:r>
              <a:rPr lang="ru-RU" sz="1600" dirty="0" err="1"/>
              <a:t>гг.Иркутске</a:t>
            </a:r>
            <a:r>
              <a:rPr lang="ru-RU" sz="1600" dirty="0"/>
              <a:t>, Новосибирске, Самаре, Красноярске, Благовещенске и Волгограде;</a:t>
            </a:r>
            <a:br>
              <a:rPr lang="ru-RU" sz="1600" dirty="0"/>
            </a:br>
            <a:r>
              <a:rPr lang="ru-RU" sz="1600" dirty="0" smtClean="0"/>
              <a:t>в </a:t>
            </a:r>
            <a:r>
              <a:rPr lang="ru-RU" sz="1600" dirty="0"/>
              <a:t>отношении </a:t>
            </a:r>
            <a:r>
              <a:rPr lang="ru-RU" sz="1600" dirty="0" err="1"/>
              <a:t>цифровизации</a:t>
            </a:r>
            <a:r>
              <a:rPr lang="ru-RU" sz="1600" dirty="0"/>
              <a:t> - создание электронных навигационных карт внутренних водных путей, внедрение электронных товарных накладных и электронных пломб, ввод в промышленную эксплуатацию Государственной автоматизированной информационной системы ЭРА-ГЛОНАСС, развитие цифровых систем оплаты проезда на городском транспорте.</a:t>
            </a:r>
          </a:p>
        </p:txBody>
      </p:sp>
    </p:spTree>
    <p:extLst>
      <p:ext uri="{BB962C8B-B14F-4D97-AF65-F5344CB8AC3E}">
        <p14:creationId xmlns:p14="http://schemas.microsoft.com/office/powerpoint/2010/main" val="28059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796" y="215107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</a:rPr>
              <a:t>Вопросы лекции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2683" y="1782983"/>
            <a:ext cx="78567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ru-RU" dirty="0"/>
              <a:t>Инновационная политика государства: понятие, цели, задачи.</a:t>
            </a:r>
            <a:r>
              <a:rPr lang="ru-RU" dirty="0" smtClean="0"/>
              <a:t>.</a:t>
            </a:r>
            <a:endParaRPr lang="ru-RU" dirty="0" smtClean="0"/>
          </a:p>
          <a:p>
            <a:pPr marL="342900" lvl="0" indent="-342900">
              <a:buAutoNum type="arabicPeriod"/>
            </a:pPr>
            <a:r>
              <a:rPr lang="ru-RU" dirty="0"/>
              <a:t>Инструменты и формы государственной поддержки инновационной деятельности и технологического предпринимательства </a:t>
            </a:r>
            <a:endParaRPr lang="ru-RU" dirty="0" smtClean="0"/>
          </a:p>
          <a:p>
            <a:pPr marL="342900" lvl="0" indent="-342900">
              <a:buAutoNum type="arabicPeriod"/>
            </a:pPr>
            <a:r>
              <a:rPr lang="ru-RU" dirty="0"/>
              <a:t>Инновационная составляющая в Транспортной стратегии Российской Федерации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26" y="330661"/>
            <a:ext cx="7463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1. </a:t>
            </a:r>
            <a:r>
              <a:rPr lang="ru-RU" dirty="0">
                <a:solidFill>
                  <a:srgbClr val="FF0000"/>
                </a:solidFill>
              </a:rPr>
              <a:t>Инновационная политика государства: понятие, цели, 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AutoShape 2" descr="https://image.slidesharecdn.com/random-140806150941-phpapp01/95/-2-1024.jpg?cb=14073378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7976" y="1117077"/>
            <a:ext cx="595966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solidFill>
                  <a:srgbClr val="FF0000"/>
                </a:solidFill>
              </a:rPr>
              <a:t>Государственная инновационная политика </a:t>
            </a:r>
            <a:r>
              <a:rPr lang="ru-RU" sz="1700" dirty="0"/>
              <a:t>— это составная часть социально – экономической политики, которая выражает отношение государства к инновационной деятельности, определяет цели, направления, формы деятельности органов государственной власти в области науки, техники и реализации достижений науки и </a:t>
            </a:r>
            <a:r>
              <a:rPr lang="ru-RU" sz="1700" dirty="0" smtClean="0"/>
              <a:t>техники</a:t>
            </a:r>
          </a:p>
          <a:p>
            <a:pPr algn="just"/>
            <a:r>
              <a:rPr lang="ru-RU" sz="1700" dirty="0">
                <a:solidFill>
                  <a:srgbClr val="FF0000"/>
                </a:solidFill>
              </a:rPr>
              <a:t>О</a:t>
            </a:r>
            <a:r>
              <a:rPr lang="ru-RU" sz="1700" dirty="0" smtClean="0">
                <a:solidFill>
                  <a:srgbClr val="FF0000"/>
                </a:solidFill>
              </a:rPr>
              <a:t>сновные цели </a:t>
            </a:r>
            <a:r>
              <a:rPr lang="ru-RU" sz="1700" dirty="0">
                <a:solidFill>
                  <a:srgbClr val="FF0000"/>
                </a:solidFill>
              </a:rPr>
              <a:t>государственной инновационной </a:t>
            </a:r>
            <a:r>
              <a:rPr lang="ru-RU" sz="1700" dirty="0" smtClean="0">
                <a:solidFill>
                  <a:srgbClr val="FF0000"/>
                </a:solidFill>
              </a:rPr>
              <a:t>политики</a:t>
            </a:r>
            <a:r>
              <a:rPr lang="ru-RU" sz="1700" dirty="0" smtClean="0"/>
              <a:t>: </a:t>
            </a:r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создание </a:t>
            </a:r>
            <a:r>
              <a:rPr lang="ru-RU" sz="1700" dirty="0"/>
              <a:t>экономических, правовых и организационных условий для инновационной деятельности; </a:t>
            </a:r>
            <a:endParaRPr lang="ru-RU" sz="1700" dirty="0" smtClean="0"/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- </a:t>
            </a:r>
            <a:r>
              <a:rPr lang="ru-RU" sz="1700" dirty="0"/>
              <a:t>повышение эффективности производства и конкурентоспособности продукции отечественных товаропроизводителей на основе создания и распространения базисных и улучшающих инноваций; </a:t>
            </a:r>
            <a:endParaRPr lang="ru-RU" sz="1700" dirty="0" smtClean="0"/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 </a:t>
            </a:r>
            <a:r>
              <a:rPr lang="ru-RU" sz="1700" dirty="0"/>
              <a:t>содействие активизации инновационной деятельности, развитию рыночных отношений и предпринимательства в инновационной сфере.</a:t>
            </a:r>
            <a:endParaRPr lang="ru-RU" sz="1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48148" y="1214735"/>
            <a:ext cx="556333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solidFill>
                  <a:srgbClr val="FF0000"/>
                </a:solidFill>
              </a:rPr>
              <a:t>Основные методы </a:t>
            </a:r>
            <a:r>
              <a:rPr lang="ru-RU" sz="1700" dirty="0">
                <a:solidFill>
                  <a:srgbClr val="FF0000"/>
                </a:solidFill>
              </a:rPr>
              <a:t>реализации инновационной политики: </a:t>
            </a:r>
            <a:endParaRPr lang="ru-RU" sz="1700" dirty="0" smtClean="0">
              <a:solidFill>
                <a:srgbClr val="FF000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государственная </a:t>
            </a:r>
            <a:r>
              <a:rPr lang="ru-RU" sz="1700" dirty="0"/>
              <a:t>поддержка и стимулирование инвесторов, вкладывающих средства в наукоемкое, высокотехнологичное производство, а также организаций (в период освоения ими инноваций) за счет введения определенных налоговых льгот, государственных гарантий и кредитов; </a:t>
            </a:r>
            <a:endParaRPr lang="ru-RU" sz="1700" dirty="0" smtClean="0"/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 </a:t>
            </a:r>
            <a:r>
              <a:rPr lang="ru-RU" sz="1700" dirty="0"/>
              <a:t>совершенствование налоговой системы с целью создания выгодных условий для ведения инновационной деятельности; </a:t>
            </a:r>
            <a:endParaRPr lang="ru-RU" sz="1700" dirty="0" smtClean="0"/>
          </a:p>
          <a:p>
            <a:pPr marL="285750" indent="-285750" algn="just">
              <a:buFontTx/>
              <a:buChar char="-"/>
            </a:pPr>
            <a:r>
              <a:rPr lang="ru-RU" sz="1700" dirty="0" smtClean="0"/>
              <a:t>- </a:t>
            </a:r>
            <a:r>
              <a:rPr lang="ru-RU" sz="1700" dirty="0"/>
              <a:t>создание условий для формирования совместных предприятий по выпуску отечественной продукции и реализации ее на внешнем рынке, обеспечение рекламы отечественных инноваций за рубежом, вхождение в международные информационные системы для обмена информацией по инновационным проектам.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91448" y="399495"/>
            <a:ext cx="991635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>
                <a:solidFill>
                  <a:srgbClr val="FF0000"/>
                </a:solidFill>
              </a:rPr>
              <a:t>настоящее время ключевой проблемой </a:t>
            </a:r>
            <a:r>
              <a:rPr lang="ru-RU" dirty="0"/>
              <a:t>является в целом низкий спрос на инновации, а также его неэффективная структура – избыточный перекос в сторону закупки готового оборудования за рубежом в ущерб внедрению собственных новых разработок, недостаточная заинтересованность во внедрении инноваций, а также уровень инновационной активности предприятий многозначительно уступает показателям стран-лидеров в этой </a:t>
            </a:r>
            <a:r>
              <a:rPr lang="ru-RU" dirty="0" smtClean="0"/>
              <a:t>сфере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Варианты инновационного развития страны:</a:t>
            </a:r>
          </a:p>
          <a:p>
            <a:pPr algn="just"/>
            <a:r>
              <a:rPr lang="ru-RU" dirty="0" smtClean="0"/>
              <a:t>Вариант </a:t>
            </a:r>
            <a:r>
              <a:rPr lang="ru-RU" dirty="0"/>
              <a:t>1. Инерционное (</a:t>
            </a:r>
            <a:r>
              <a:rPr lang="ru-RU" dirty="0" err="1"/>
              <a:t>импортоориентированное</a:t>
            </a:r>
            <a:r>
              <a:rPr lang="ru-RU" dirty="0"/>
              <a:t>) технологическое развитие. Для него характерно: технологическое отставание от ведущих стран Запада, а в перспективе — и от новых индустриальных стран; </a:t>
            </a:r>
            <a:endParaRPr lang="ru-RU" dirty="0" smtClean="0"/>
          </a:p>
          <a:p>
            <a:pPr algn="just"/>
            <a:r>
              <a:rPr lang="ru-RU" dirty="0" smtClean="0"/>
              <a:t>Вариант </a:t>
            </a:r>
            <a:r>
              <a:rPr lang="ru-RU" dirty="0"/>
              <a:t>2. Догоняющее развитие и локальная технологическая конкурентоспособность. Происходит торможение собственных разработок. Жесткая конкуренция в данной нише; </a:t>
            </a:r>
            <a:endParaRPr lang="ru-RU" dirty="0" smtClean="0"/>
          </a:p>
          <a:p>
            <a:pPr algn="just"/>
            <a:r>
              <a:rPr lang="ru-RU" dirty="0" smtClean="0"/>
              <a:t>Вариант </a:t>
            </a:r>
            <a:r>
              <a:rPr lang="ru-RU" dirty="0"/>
              <a:t>3. Достижение лидерства в ведущих научно-технических секторах и фундаментальных исследованиях. Наиболее привлекательный и наиболее затратный вариант. Имеются значительные </a:t>
            </a:r>
            <a:r>
              <a:rPr lang="ru-RU" dirty="0" smtClean="0"/>
              <a:t>риски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Отличительная особенность рынка инновационной продукции (товаров и услуг) в России </a:t>
            </a:r>
            <a:r>
              <a:rPr lang="ru-RU" dirty="0"/>
              <a:t>– значительная доля предприятий с государственным участием: государственных корпораций, государственных компаний и государственных учреждений. При этом они одновременно являются как поставщиками, так и потребителями инновационной продукции.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3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39625" y="145995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Нормативно-правовая база инновационной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3" t="15739" r="14635" b="8258"/>
          <a:stretch/>
        </p:blipFill>
        <p:spPr bwMode="auto">
          <a:xfrm>
            <a:off x="1358285" y="685781"/>
            <a:ext cx="9667782" cy="6174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35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1033" y="1180729"/>
            <a:ext cx="11185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Государственная поддержка инновационной деятельности в России относится к задачам стратегического уровня, поскольку экономический эффект от создания инновационной продукции носит долговременный характер. Элементы такой поддержки интегрированы в систему стратегического управления государством и расположены на нескольких уровнях. </a:t>
            </a:r>
            <a:endParaRPr lang="ru-RU" sz="1600" dirty="0" smtClean="0"/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На </a:t>
            </a:r>
            <a:r>
              <a:rPr lang="ru-RU" sz="1600" dirty="0">
                <a:solidFill>
                  <a:srgbClr val="FF0000"/>
                </a:solidFill>
              </a:rPr>
              <a:t>федеральном уровне </a:t>
            </a:r>
            <a:r>
              <a:rPr lang="ru-RU" sz="1600" dirty="0"/>
              <a:t>определяются и утверждаются общие и концептуальные направления развития, разрабатываются стратегические программы, нормативно-правовая база их реализации, утверждаются бюджеты программ и т.д. </a:t>
            </a:r>
            <a:endParaRPr lang="ru-RU" sz="1600" dirty="0" smtClean="0"/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На </a:t>
            </a:r>
            <a:r>
              <a:rPr lang="ru-RU" sz="1600" dirty="0">
                <a:solidFill>
                  <a:srgbClr val="FF0000"/>
                </a:solidFill>
              </a:rPr>
              <a:t>региональном уровне </a:t>
            </a:r>
            <a:r>
              <a:rPr lang="ru-RU" sz="1600" dirty="0"/>
              <a:t>(уровне субъектов Российской Федерации) органы исполнительной власти совместно с предприятиями реализуют программы инновационного развития, разрабатывают и применяют финансовые и правовые (региональные) инструменты поддержки инновационной деятельности. </a:t>
            </a:r>
            <a:r>
              <a:rPr lang="ru-RU" sz="1600" dirty="0" smtClean="0"/>
              <a:t>На </a:t>
            </a:r>
            <a:r>
              <a:rPr lang="ru-RU" sz="1600" dirty="0"/>
              <a:t>основе федеральных программ разрабатываются региональные программы и подпрограммы поддержки инновационной активности. </a:t>
            </a:r>
            <a:endParaRPr lang="ru-RU" sz="1600" dirty="0" smtClean="0"/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На </a:t>
            </a:r>
            <a:r>
              <a:rPr lang="ru-RU" sz="1600" dirty="0">
                <a:solidFill>
                  <a:srgbClr val="FF0000"/>
                </a:solidFill>
              </a:rPr>
              <a:t>уровне местного самоуправления</a:t>
            </a:r>
            <a:r>
              <a:rPr lang="ru-RU" sz="1600" dirty="0"/>
              <a:t> поддержка государства, как правило, носит неформальный и негласный характер, принимая формы разного рода послаблений: сокращения или полного исключения тех или иных проверок, поверхностного финансового контроля, упрощенной выдачи разрешений и </a:t>
            </a:r>
            <a:r>
              <a:rPr lang="ru-RU" sz="1600" dirty="0" err="1"/>
              <a:t>т.д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39625" y="145995"/>
            <a:ext cx="7463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dirty="0">
                <a:solidFill>
                  <a:srgbClr val="FF0000"/>
                </a:solidFill>
              </a:rPr>
              <a:t>Инструменты и формы государственной поддержки инновационной деятельности и технологического предпринимательства </a:t>
            </a:r>
          </a:p>
          <a:p>
            <a:pPr lvl="0"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2" t="23041" r="17719" b="11192"/>
          <a:stretch/>
        </p:blipFill>
        <p:spPr bwMode="auto">
          <a:xfrm>
            <a:off x="3302493" y="168864"/>
            <a:ext cx="7244180" cy="606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www.beboss.ru/new/files/f1/5d/1-49-ktgztf.1180x6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40528" y="153510"/>
            <a:ext cx="95168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Рассмотрим ведущую десятку предприятий в рейтинге «</a:t>
            </a:r>
            <a:r>
              <a:rPr lang="ru-RU" dirty="0" err="1"/>
              <a:t>ТехУспех</a:t>
            </a:r>
            <a:r>
              <a:rPr lang="ru-RU" dirty="0"/>
              <a:t>» – российском рейтинге быстроразвивающихся высокотехнологичных компаний, формируемом с 2012 г. при поддержке АО «Российская венчурная компания» (раздел «Инновационные предприятия</a:t>
            </a:r>
            <a:r>
              <a:rPr lang="ru-RU" dirty="0" smtClean="0"/>
              <a:t>»)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9" t="25544" r="13519" b="10852"/>
          <a:stretch/>
        </p:blipFill>
        <p:spPr bwMode="auto">
          <a:xfrm>
            <a:off x="1991552" y="1301272"/>
            <a:ext cx="8093492" cy="547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32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8997" y="373264"/>
            <a:ext cx="988676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    В </a:t>
            </a:r>
            <a:r>
              <a:rPr lang="ru-RU" dirty="0"/>
              <a:t>списке десяти ведущих с инновационной точки зрения отраслей в нашей стране традиционно лидируют такие отрасли, как электроника и приборостроение и информационные технологии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В 2020 г. в раздел «Инновации» рейтинга «</a:t>
            </a:r>
            <a:r>
              <a:rPr lang="ru-RU" dirty="0" err="1"/>
              <a:t>ТехУспех</a:t>
            </a:r>
            <a:r>
              <a:rPr lang="ru-RU" dirty="0"/>
              <a:t>» вошли </a:t>
            </a:r>
            <a:r>
              <a:rPr lang="ru-RU" dirty="0" err="1"/>
              <a:t>нанотехнологический</a:t>
            </a:r>
            <a:r>
              <a:rPr lang="ru-RU" dirty="0"/>
              <a:t> центр ULNANOTECH из Ульяновской области, группа компаний ЦРТ (синтез и распознавание речи, голосовая и лицевая биометрия), нижегородский НПП «Прима» (аппаратура радиосвязи) и «Радио и микроэлектроника» (радиоэлектронные приборы и системы) из Новосибирской </a:t>
            </a:r>
            <a:r>
              <a:rPr lang="ru-RU" dirty="0" smtClean="0"/>
              <a:t>области</a:t>
            </a:r>
          </a:p>
          <a:p>
            <a:pPr algn="just"/>
            <a:r>
              <a:rPr lang="ru-RU" dirty="0" smtClean="0"/>
              <a:t>                Проект </a:t>
            </a:r>
            <a:r>
              <a:rPr lang="ru-RU" dirty="0"/>
              <a:t>Минэкономразвития России «Поддержка частных высокотехнологических компаний-лидеров» направлен на обеспечение опережающего роста отечественных частных высокотехнологичных экспортно ориентированных компаний, лидеров по темпам развития, и содействие в формировании на их базе транснациональных компаний российского базирования. </a:t>
            </a:r>
            <a:endParaRPr lang="ru-RU" dirty="0" smtClean="0"/>
          </a:p>
          <a:p>
            <a:pPr algn="just"/>
            <a:r>
              <a:rPr lang="ru-RU" dirty="0" smtClean="0"/>
              <a:t>                 В </a:t>
            </a:r>
            <a:r>
              <a:rPr lang="ru-RU" dirty="0"/>
              <a:t>2021 г. перечень национальных чемпионов пополнился 15 новыми компаниями. Сейчас общее число национальных чемпионов составляет 97. В ассоциацию, в частности, входят компании, которые занимаются разработками в области распознавания голоса, электротранспорта, AI-решений2 в работе медучреждений. Большой рывок в расширении производства современных высокотехнологичных лекарственных средств за последнее десятилетие сделала фармацевтическая промышленность – сегодня в России выпускается более 80% жизненно необходимых и важнейших лекарственных препаратов</a:t>
            </a:r>
          </a:p>
        </p:txBody>
      </p:sp>
    </p:spTree>
    <p:extLst>
      <p:ext uri="{BB962C8B-B14F-4D97-AF65-F5344CB8AC3E}">
        <p14:creationId xmlns:p14="http://schemas.microsoft.com/office/powerpoint/2010/main" val="188615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1499</TotalTime>
  <Words>937</Words>
  <Application>Microsoft Office PowerPoint</Application>
  <PresentationFormat>Произвольный</PresentationFormat>
  <Paragraphs>47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Презентация к теме 7 «Государственная инновационная политика». </vt:lpstr>
      <vt:lpstr>Вопросы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88</cp:revision>
  <dcterms:created xsi:type="dcterms:W3CDTF">2023-09-14T18:52:12Z</dcterms:created>
  <dcterms:modified xsi:type="dcterms:W3CDTF">2023-12-06T22:24:41Z</dcterms:modified>
</cp:coreProperties>
</file>