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74" r:id="rId8"/>
    <p:sldId id="272" r:id="rId9"/>
    <p:sldId id="273" r:id="rId10"/>
    <p:sldId id="263" r:id="rId11"/>
    <p:sldId id="261" r:id="rId12"/>
    <p:sldId id="264" r:id="rId13"/>
    <p:sldId id="265" r:id="rId14"/>
    <p:sldId id="262" r:id="rId15"/>
    <p:sldId id="268" r:id="rId16"/>
    <p:sldId id="266" r:id="rId17"/>
    <p:sldId id="271" r:id="rId18"/>
    <p:sldId id="267" r:id="rId19"/>
    <p:sldId id="26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6" d="100"/>
          <a:sy n="86" d="100"/>
        </p:scale>
        <p:origin x="-456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27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64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8367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53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554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46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270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52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01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24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01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63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758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6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03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76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9ADD5-6872-42D1-853E-50274D2E2A8D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EBD6060-8268-42CA-B68A-95EEC80E3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06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BF29E8-9F8A-49C8-B346-E7D5CB417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Презентация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 к </a:t>
            </a:r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теме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Введение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Технологическое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предпринимательство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3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f.ppt-online.org/files/slide/w/w4DXIJdVA6CzRn1OEBoQ5g0qGZ7FbPUtpscehl/slide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6" t="21539" r="12248" b="10442"/>
          <a:stretch/>
        </p:blipFill>
        <p:spPr bwMode="auto">
          <a:xfrm>
            <a:off x="1722266" y="1997476"/>
            <a:ext cx="8673485" cy="440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619558" y="206860"/>
            <a:ext cx="8911687" cy="71641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Определение инновации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60629" y="993645"/>
            <a:ext cx="104490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ИННОВАЦИИ представляют собой внедренные в производство или сферу услуг новшества в форме объектов, технологий, продуктов, являющихся результатом научных исследований, изобретений и открытий, и которые качественно отличаются от своих аналогов (или не имеют </a:t>
            </a:r>
            <a:r>
              <a:rPr lang="ru-RU" sz="16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аналагов</a:t>
            </a:r>
            <a:r>
              <a:rPr lang="ru-RU" sz="1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600" b="1" i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96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75526"/>
            <a:ext cx="8911687" cy="128089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Понятие инновации.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75318" y="4882479"/>
            <a:ext cx="3275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Йозеф </a:t>
            </a:r>
            <a:r>
              <a:rPr lang="ru-RU" sz="16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Алоиз</a:t>
            </a:r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Шумпетер</a:t>
            </a:r>
            <a:endParaRPr lang="ru-RU" sz="16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1883-1950</a:t>
            </a: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Австрийский и американский экономист, социолог, политолог</a:t>
            </a:r>
            <a:endParaRPr lang="ru-RU" sz="16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6847" y="2773668"/>
            <a:ext cx="833706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Arial" pitchFamily="34" charset="0"/>
                <a:cs typeface="Arial" pitchFamily="34" charset="0"/>
              </a:rPr>
              <a:t>Й. </a:t>
            </a:r>
            <a:r>
              <a:rPr lang="ru-RU" sz="1600" b="1" i="1" dirty="0" err="1" smtClean="0">
                <a:latin typeface="Arial" pitchFamily="34" charset="0"/>
                <a:cs typeface="Arial" pitchFamily="34" charset="0"/>
              </a:rPr>
              <a:t>Шумпетер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выделил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ставшие уже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классическими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«пять типичных изменений», которые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характеризуют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инновации: </a:t>
            </a:r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Внедрение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нового продукта, с которым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потребитель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еще не знаком, либо нового уровня качества существующей продукции. </a:t>
            </a:r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Внедрение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новых методов производства,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которые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либо основываются на научных открытиях, либо могут представлять собой новый способ коммерческого использования продукта или сырья. </a:t>
            </a:r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Открытие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нового рынка, на который еще не заходила определенная отрасль производства некоторой страны вне зависимости от того, существовал этот рынок раньше или нет. </a:t>
            </a:r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Захват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нового источника сырья или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полуфабрикатов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вне зависимости от того, существует данный источник либо он только что был создан. </a:t>
            </a:r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Реализация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изменений в организации некой отрасли. В частности, занятие монопольной позиции (например, через создание трастов) или же ее утеря</a:t>
            </a:r>
          </a:p>
        </p:txBody>
      </p:sp>
      <p:pic>
        <p:nvPicPr>
          <p:cNvPr id="3074" name="Picture 2" descr="https://sun9-18.userapi.com/impg/TdcVcLB5EqPez7REpYSn3jSgZe-tipr1Z_XMmg/h35nghlGrKY.jpg?size=600x867&amp;quality=96&amp;sign=94d2985c34e366632b24bc2451f607dd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3916" y="368209"/>
            <a:ext cx="3118084" cy="450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03682" y="1266104"/>
            <a:ext cx="81053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Arial" pitchFamily="34" charset="0"/>
                <a:cs typeface="Arial" pitchFamily="34" charset="0"/>
              </a:rPr>
              <a:t>Фундаментальные основы понимания сущности инноваций были заложены только в конце XIX века основоположником теории инноваций австрийским ученым Йозефом </a:t>
            </a:r>
            <a:r>
              <a:rPr lang="ru-RU" sz="1600" b="1" i="1" dirty="0" err="1" smtClean="0">
                <a:latin typeface="Arial" pitchFamily="34" charset="0"/>
                <a:cs typeface="Arial" pitchFamily="34" charset="0"/>
              </a:rPr>
              <a:t>Шумпетером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который считал, что специфическое содержание инновации — это «изменения», а главной функцией инновационной деятельности является «функция управления изменениями»</a:t>
            </a:r>
          </a:p>
        </p:txBody>
      </p:sp>
    </p:spTree>
    <p:extLst>
      <p:ext uri="{BB962C8B-B14F-4D97-AF65-F5344CB8AC3E}">
        <p14:creationId xmlns:p14="http://schemas.microsoft.com/office/powerpoint/2010/main" val="195864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641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Классификация инноваций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3" t="23430" r="34175" b="17282"/>
          <a:stretch/>
        </p:blipFill>
        <p:spPr bwMode="auto">
          <a:xfrm>
            <a:off x="195310" y="1058347"/>
            <a:ext cx="5415378" cy="5808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73443" y="1177706"/>
            <a:ext cx="6291309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/>
              <a:t>Проанализируйте и сравните, какое </a:t>
            </a:r>
            <a:r>
              <a:rPr lang="ru-RU" sz="1500" dirty="0" smtClean="0"/>
              <a:t>влияние </a:t>
            </a:r>
            <a:r>
              <a:rPr lang="ru-RU" sz="1500" dirty="0"/>
              <a:t>на существующие рынки оказывают радикальные (базисные) и улучшающие (</a:t>
            </a:r>
            <a:r>
              <a:rPr lang="ru-RU" sz="1500" dirty="0" smtClean="0"/>
              <a:t>поддерживающие</a:t>
            </a:r>
            <a:r>
              <a:rPr lang="ru-RU" sz="1500" dirty="0"/>
              <a:t>) инновации. </a:t>
            </a:r>
            <a:r>
              <a:rPr lang="ru-RU" sz="1500" dirty="0" err="1"/>
              <a:t>Охарактеризуй</a:t>
            </a:r>
            <a:r>
              <a:rPr lang="ru-RU" sz="1500" dirty="0" err="1" smtClean="0"/>
              <a:t>е</a:t>
            </a:r>
            <a:r>
              <a:rPr lang="ru-RU" sz="1500" dirty="0" smtClean="0"/>
              <a:t> </a:t>
            </a:r>
            <a:r>
              <a:rPr lang="ru-RU" sz="1500" dirty="0"/>
              <a:t>инновации, приведенные ниже, в </a:t>
            </a:r>
            <a:r>
              <a:rPr lang="ru-RU" sz="1500" dirty="0" smtClean="0"/>
              <a:t>зависимости </a:t>
            </a:r>
            <a:r>
              <a:rPr lang="ru-RU" sz="1500" dirty="0"/>
              <a:t>от глубины вносимых изменений. </a:t>
            </a:r>
            <a:endParaRPr lang="ru-RU" sz="1500" dirty="0" smtClean="0"/>
          </a:p>
          <a:p>
            <a:pPr marL="342900" indent="-342900">
              <a:buAutoNum type="arabicPeriod"/>
            </a:pPr>
            <a:r>
              <a:rPr lang="ru-RU" sz="1500" dirty="0" smtClean="0"/>
              <a:t>Новая </a:t>
            </a:r>
            <a:r>
              <a:rPr lang="ru-RU" sz="1500" dirty="0"/>
              <a:t>операционная система </a:t>
            </a:r>
            <a:r>
              <a:rPr lang="ru-RU" sz="1500" dirty="0" err="1"/>
              <a:t>Windows</a:t>
            </a:r>
            <a:r>
              <a:rPr lang="ru-RU" sz="1500" dirty="0"/>
              <a:t> 10. Отличия — расширение возможностей пользователя, в том числе сетевых, развитие технологий защиты и </a:t>
            </a:r>
            <a:r>
              <a:rPr lang="ru-RU" sz="1500" dirty="0" smtClean="0"/>
              <a:t>безопасности</a:t>
            </a:r>
            <a:r>
              <a:rPr lang="ru-RU" sz="1500" dirty="0"/>
              <a:t>. Разработчик — корпорация </a:t>
            </a:r>
            <a:r>
              <a:rPr lang="ru-RU" sz="1500" dirty="0" err="1"/>
              <a:t>Microsoft</a:t>
            </a:r>
            <a:r>
              <a:rPr lang="ru-RU" sz="1500" dirty="0"/>
              <a:t>. </a:t>
            </a:r>
            <a:endParaRPr lang="ru-RU" sz="1500" dirty="0" smtClean="0"/>
          </a:p>
          <a:p>
            <a:pPr marL="342900" indent="-342900">
              <a:buAutoNum type="arabicPeriod"/>
            </a:pPr>
            <a:r>
              <a:rPr lang="ru-RU" sz="1500" dirty="0" smtClean="0"/>
              <a:t>Компания </a:t>
            </a:r>
            <a:r>
              <a:rPr lang="ru-RU" sz="1500" dirty="0" err="1"/>
              <a:t>Danon</a:t>
            </a:r>
            <a:r>
              <a:rPr lang="ru-RU" sz="1500" dirty="0"/>
              <a:t> </a:t>
            </a:r>
            <a:r>
              <a:rPr lang="ru-RU" sz="1500" dirty="0" err="1"/>
              <a:t>Group</a:t>
            </a:r>
            <a:r>
              <a:rPr lang="ru-RU" sz="1500" dirty="0"/>
              <a:t> расширила </a:t>
            </a:r>
            <a:r>
              <a:rPr lang="ru-RU" sz="1500" dirty="0" smtClean="0"/>
              <a:t>линейку </a:t>
            </a:r>
            <a:r>
              <a:rPr lang="ru-RU" sz="1500" dirty="0"/>
              <a:t>молочных продуктов и запустила новую разновидность продукта </a:t>
            </a:r>
            <a:r>
              <a:rPr lang="ru-RU" sz="1500" dirty="0" smtClean="0"/>
              <a:t>детского </a:t>
            </a:r>
            <a:r>
              <a:rPr lang="ru-RU" sz="1500" dirty="0"/>
              <a:t>питания «Растишка» — «Растишка полосатый», — представляющую собой два разных вида фруктового творожка в одной упаковке. </a:t>
            </a:r>
            <a:endParaRPr lang="ru-RU" sz="1500" dirty="0" smtClean="0"/>
          </a:p>
          <a:p>
            <a:pPr marL="342900" indent="-342900">
              <a:buAutoNum type="arabicPeriod"/>
            </a:pPr>
            <a:r>
              <a:rPr lang="ru-RU" sz="1500" dirty="0" smtClean="0"/>
              <a:t>В </a:t>
            </a:r>
            <a:r>
              <a:rPr lang="ru-RU" sz="1500" dirty="0"/>
              <a:t>Сан-Франциско открыли первую в мире роботизированную кофейню </a:t>
            </a:r>
            <a:r>
              <a:rPr lang="ru-RU" sz="1500" dirty="0" err="1"/>
              <a:t>CafeX</a:t>
            </a:r>
            <a:r>
              <a:rPr lang="ru-RU" sz="1500" dirty="0"/>
              <a:t>. Робот способен приготовить от 100 до 200 стаканчиков кофе в час. </a:t>
            </a:r>
            <a:endParaRPr lang="ru-RU" sz="1500" dirty="0" smtClean="0"/>
          </a:p>
          <a:p>
            <a:pPr marL="342900" indent="-342900">
              <a:buAutoNum type="arabicPeriod"/>
            </a:pPr>
            <a:r>
              <a:rPr lang="ru-RU" sz="1500" dirty="0" smtClean="0"/>
              <a:t>4</a:t>
            </a:r>
            <a:r>
              <a:rPr lang="ru-RU" sz="1500" dirty="0"/>
              <a:t>. Создание </a:t>
            </a:r>
            <a:r>
              <a:rPr lang="ru-RU" sz="1500" dirty="0" err="1"/>
              <a:t>криптовалют</a:t>
            </a:r>
            <a:r>
              <a:rPr lang="ru-RU" sz="1500" dirty="0"/>
              <a:t>. </a:t>
            </a:r>
            <a:r>
              <a:rPr lang="ru-RU" sz="1500" dirty="0" err="1"/>
              <a:t>Криптовалюта</a:t>
            </a:r>
            <a:r>
              <a:rPr lang="ru-RU" sz="1500" dirty="0"/>
              <a:t> — это цифровой актив, учет </a:t>
            </a:r>
            <a:r>
              <a:rPr lang="ru-RU" sz="1500" dirty="0" err="1"/>
              <a:t>которого</a:t>
            </a:r>
            <a:r>
              <a:rPr lang="ru-RU" sz="1500" dirty="0"/>
              <a:t> децентрализован. Такой актив защищен от поддержки или кражи за счет </a:t>
            </a:r>
            <a:r>
              <a:rPr lang="ru-RU" sz="1500" dirty="0" smtClean="0"/>
              <a:t>использования </a:t>
            </a:r>
            <a:r>
              <a:rPr lang="ru-RU" sz="1500" dirty="0"/>
              <a:t>криптографии и распределенной компьютерной сети. Ключевой </a:t>
            </a:r>
            <a:r>
              <a:rPr lang="ru-RU" sz="1500" dirty="0" err="1"/>
              <a:t>особенностью</a:t>
            </a:r>
            <a:r>
              <a:rPr lang="ru-RU" sz="1500" dirty="0"/>
              <a:t> является отсутствие каких-либо внешних или внутренних </a:t>
            </a:r>
            <a:r>
              <a:rPr lang="ru-RU" sz="1500" dirty="0" err="1"/>
              <a:t>администраторов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126403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layer.myshared.ru/7/845606/slides/slide_2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" t="17565" r="4031" b="2047"/>
          <a:stretch/>
        </p:blipFill>
        <p:spPr bwMode="auto">
          <a:xfrm>
            <a:off x="2867486" y="284086"/>
            <a:ext cx="8309499" cy="5513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99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5737" y="286746"/>
            <a:ext cx="9888876" cy="7164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Определение инновационной деятельности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s://mypresentation.ru/documents_5/ccbeb9ee6cb0780249adb4ef72736609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5" t="25631" r="5343" b="13165"/>
          <a:stretch/>
        </p:blipFill>
        <p:spPr bwMode="auto">
          <a:xfrm>
            <a:off x="189430" y="674701"/>
            <a:ext cx="6175859" cy="3274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37934" y="3981985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Инновация </a:t>
            </a:r>
            <a:r>
              <a:rPr lang="ru-RU" b="1" dirty="0"/>
              <a:t>— это конечный </a:t>
            </a:r>
            <a:r>
              <a:rPr lang="ru-RU" b="1" dirty="0" smtClean="0"/>
              <a:t>результат </a:t>
            </a:r>
            <a:r>
              <a:rPr lang="ru-RU" b="1" dirty="0"/>
              <a:t>инновационной </a:t>
            </a:r>
            <a:r>
              <a:rPr lang="ru-RU" b="1" dirty="0" smtClean="0"/>
              <a:t>деятельности</a:t>
            </a:r>
            <a:r>
              <a:rPr lang="ru-RU" b="1" dirty="0"/>
              <a:t>, получивший воплощение в виде: </a:t>
            </a:r>
            <a:endParaRPr lang="ru-RU" b="1" dirty="0" smtClean="0"/>
          </a:p>
          <a:p>
            <a:r>
              <a:rPr lang="ru-RU" b="1" dirty="0" smtClean="0"/>
              <a:t>а</a:t>
            </a:r>
            <a:r>
              <a:rPr lang="ru-RU" b="1" dirty="0"/>
              <a:t>) новых или усовершенствованных </a:t>
            </a:r>
            <a:r>
              <a:rPr lang="ru-RU" b="1" dirty="0" smtClean="0"/>
              <a:t>продуктов </a:t>
            </a:r>
            <a:r>
              <a:rPr lang="ru-RU" b="1" dirty="0"/>
              <a:t>или услуг, внедренных на </a:t>
            </a:r>
            <a:r>
              <a:rPr lang="ru-RU" b="1" dirty="0" smtClean="0"/>
              <a:t>рынках</a:t>
            </a:r>
            <a:r>
              <a:rPr lang="ru-RU" b="1" dirty="0"/>
              <a:t>; </a:t>
            </a:r>
            <a:endParaRPr lang="ru-RU" b="1" dirty="0" smtClean="0"/>
          </a:p>
          <a:p>
            <a:r>
              <a:rPr lang="ru-RU" b="1" dirty="0" smtClean="0"/>
              <a:t>б</a:t>
            </a:r>
            <a:r>
              <a:rPr lang="ru-RU" b="1" dirty="0"/>
              <a:t>) новых или усовершенствованных </a:t>
            </a:r>
            <a:r>
              <a:rPr lang="ru-RU" b="1" dirty="0" smtClean="0"/>
              <a:t>технологических </a:t>
            </a:r>
            <a:r>
              <a:rPr lang="ru-RU" b="1" dirty="0"/>
              <a:t>процессов; </a:t>
            </a:r>
            <a:endParaRPr lang="ru-RU" b="1" dirty="0" smtClean="0"/>
          </a:p>
          <a:p>
            <a:r>
              <a:rPr lang="ru-RU" b="1" dirty="0" smtClean="0"/>
              <a:t>в</a:t>
            </a:r>
            <a:r>
              <a:rPr lang="ru-RU" b="1" dirty="0"/>
              <a:t>) новых способов организации </a:t>
            </a:r>
            <a:r>
              <a:rPr lang="ru-RU" b="1" dirty="0" smtClean="0"/>
              <a:t>производства</a:t>
            </a:r>
            <a:r>
              <a:rPr lang="ru-RU" b="1" dirty="0"/>
              <a:t>, использованных в практической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19487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f2.ppt-online.org/files2/slide/w/WyE1jQMUBspfglo3Yuz2v0d5XLnIiOhq4DZKet/slide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9" b="7352"/>
          <a:stretch/>
        </p:blipFill>
        <p:spPr bwMode="auto">
          <a:xfrm>
            <a:off x="1478347" y="399496"/>
            <a:ext cx="9753600" cy="601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43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4243" y="197966"/>
            <a:ext cx="8911687" cy="86733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Инновационный процесс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 descr="https://thepresentation.ru/img/tmb/5/476613/cf52dacfd3ff70f8ba102daac9ddef83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0"/>
          <a:stretch/>
        </p:blipFill>
        <p:spPr bwMode="auto">
          <a:xfrm>
            <a:off x="1485154" y="878888"/>
            <a:ext cx="9727342" cy="578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74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8" t="24854" r="51578" b="35016"/>
          <a:stretch/>
        </p:blipFill>
        <p:spPr bwMode="auto">
          <a:xfrm>
            <a:off x="230819" y="673136"/>
            <a:ext cx="5335479" cy="572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19566" y="405215"/>
            <a:ext cx="6096000" cy="57554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/>
              <a:t>Модели инновационного процесса базируются на двух гипотезах: </a:t>
            </a:r>
            <a:endParaRPr lang="ru-RU" sz="1600" dirty="0" smtClean="0"/>
          </a:p>
          <a:p>
            <a:pPr algn="just"/>
            <a:r>
              <a:rPr lang="ru-RU" sz="1600" dirty="0" smtClean="0"/>
              <a:t>гипотезе </a:t>
            </a:r>
            <a:r>
              <a:rPr lang="ru-RU" sz="1600" dirty="0"/>
              <a:t>«технологического толчка» (</a:t>
            </a:r>
            <a:r>
              <a:rPr lang="ru-RU" sz="1600" dirty="0" err="1"/>
              <a:t>pushмодель</a:t>
            </a:r>
            <a:r>
              <a:rPr lang="ru-RU" sz="1600" dirty="0"/>
              <a:t>); </a:t>
            </a:r>
          </a:p>
          <a:p>
            <a:pPr algn="just"/>
            <a:r>
              <a:rPr lang="ru-RU" sz="1600" dirty="0" smtClean="0"/>
              <a:t>гипотезе </a:t>
            </a:r>
            <a:r>
              <a:rPr lang="ru-RU" sz="1600" dirty="0"/>
              <a:t>«давления рыночного спроса» (</a:t>
            </a:r>
            <a:r>
              <a:rPr lang="ru-RU" sz="1600" dirty="0" err="1"/>
              <a:t>pullмодель</a:t>
            </a:r>
            <a:r>
              <a:rPr lang="ru-RU" sz="1600" dirty="0" smtClean="0"/>
              <a:t>).</a:t>
            </a:r>
          </a:p>
          <a:p>
            <a:pPr algn="just"/>
            <a:r>
              <a:rPr lang="ru-RU" sz="1600" b="1" dirty="0"/>
              <a:t>Согласно линейной модели инноваций, </a:t>
            </a:r>
            <a:r>
              <a:rPr lang="ru-RU" sz="1600" b="1" dirty="0" err="1"/>
              <a:t>основанной</a:t>
            </a:r>
            <a:r>
              <a:rPr lang="ru-RU" sz="1600" b="1" dirty="0"/>
              <a:t> на гипотезе «технологического толчка» </a:t>
            </a:r>
            <a:r>
              <a:rPr lang="ru-RU" sz="1600" dirty="0"/>
              <a:t>(«от науки — к рынку»), разработанная </a:t>
            </a:r>
            <a:r>
              <a:rPr lang="ru-RU" sz="1600" dirty="0" err="1"/>
              <a:t>фундаментальная</a:t>
            </a:r>
            <a:r>
              <a:rPr lang="ru-RU" sz="1600" dirty="0"/>
              <a:t> идея воплощается в прикладных </a:t>
            </a:r>
            <a:r>
              <a:rPr lang="ru-RU" sz="1600" dirty="0" err="1"/>
              <a:t>исследованиях</a:t>
            </a:r>
            <a:r>
              <a:rPr lang="ru-RU" sz="1600" dirty="0"/>
              <a:t>, которые служат основой для </a:t>
            </a:r>
            <a:r>
              <a:rPr lang="ru-RU" sz="1600" dirty="0" err="1"/>
              <a:t>инноваций</a:t>
            </a:r>
            <a:r>
              <a:rPr lang="ru-RU" sz="1600" dirty="0"/>
              <a:t> и последующей коммерциализации. Данная модель устанавливает прямую линейную связь: чем больше фундаментальных исследований, тем больше прикладных разработок, тем больше инноваций и тем больше внедряется передовых технологий. </a:t>
            </a:r>
            <a:endParaRPr lang="ru-RU" sz="1600" dirty="0" smtClean="0"/>
          </a:p>
          <a:p>
            <a:pPr algn="just"/>
            <a:r>
              <a:rPr lang="ru-RU" sz="1600" b="1" dirty="0"/>
              <a:t>Линейная модель, основанная на гипотезе «давления рыночного спроса» (</a:t>
            </a:r>
            <a:r>
              <a:rPr lang="ru-RU" sz="1600" b="1" dirty="0" err="1"/>
              <a:t>pull</a:t>
            </a:r>
            <a:r>
              <a:rPr lang="ru-RU" sz="1600" b="1" dirty="0"/>
              <a:t>) </a:t>
            </a:r>
            <a:r>
              <a:rPr lang="ru-RU" sz="1600" dirty="0"/>
              <a:t>С конца 50-х годов ХХ века возникла </a:t>
            </a:r>
            <a:r>
              <a:rPr lang="ru-RU" sz="1600" dirty="0" err="1"/>
              <a:t>альтернативная</a:t>
            </a:r>
            <a:r>
              <a:rPr lang="ru-RU" sz="1600" dirty="0"/>
              <a:t> модель инновационного процесса, которая строится на основе гипотезы «давления рыночного спроса» (</a:t>
            </a:r>
            <a:r>
              <a:rPr lang="ru-RU" sz="1600" dirty="0" err="1"/>
              <a:t>pull</a:t>
            </a:r>
            <a:r>
              <a:rPr lang="ru-RU" sz="1600" dirty="0"/>
              <a:t>), согласно которой инновации </a:t>
            </a:r>
            <a:r>
              <a:rPr lang="ru-RU" sz="1600" dirty="0" smtClean="0"/>
              <a:t>возникают </a:t>
            </a:r>
            <a:r>
              <a:rPr lang="ru-RU" sz="1600" dirty="0"/>
              <a:t>в результате маркетинговых исследований и обнаружения потребностей рынка. Разработка и производство подстраиваются под рыночный </a:t>
            </a:r>
            <a:r>
              <a:rPr lang="ru-RU" sz="1600" dirty="0" smtClean="0"/>
              <a:t>спрос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9906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konspekta.net/megalektsiiru/baza3/2180067450057.files/image0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151" y="88777"/>
            <a:ext cx="9189909" cy="661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16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5473" y="2665974"/>
            <a:ext cx="8911687" cy="128089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63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25AA87-D722-4652-BF55-3F9670866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1869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err="1">
                <a:solidFill>
                  <a:srgbClr val="FF0000"/>
                </a:solidFill>
              </a:rPr>
              <a:t>Понятие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 err="1">
                <a:solidFill>
                  <a:srgbClr val="FF0000"/>
                </a:solidFill>
              </a:rPr>
              <a:t>предпринимательства</a:t>
            </a:r>
            <a:r>
              <a:rPr lang="uk-UA" dirty="0">
                <a:solidFill>
                  <a:srgbClr val="FF0000"/>
                </a:solidFill>
              </a:rPr>
              <a:t> в </a:t>
            </a:r>
            <a:r>
              <a:rPr lang="uk-UA" dirty="0" err="1">
                <a:solidFill>
                  <a:srgbClr val="FF0000"/>
                </a:solidFill>
              </a:rPr>
              <a:t>традиционном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 err="1">
                <a:solidFill>
                  <a:srgbClr val="FF0000"/>
                </a:solidFill>
              </a:rPr>
              <a:t>смысле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82AB0BD-A29E-45B7-AD05-948419231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385" y="1713391"/>
            <a:ext cx="10066429" cy="3967012"/>
          </a:xfrm>
        </p:spPr>
        <p:txBody>
          <a:bodyPr>
            <a:noAutofit/>
          </a:bodyPr>
          <a:lstStyle/>
          <a:p>
            <a:pPr algn="just"/>
            <a:r>
              <a:rPr lang="ru-RU" sz="1900" i="1" dirty="0">
                <a:latin typeface="Arial" panose="020B0604020202020204" pitchFamily="34" charset="0"/>
                <a:cs typeface="Arial" panose="020B0604020202020204" pitchFamily="34" charset="0"/>
              </a:rPr>
              <a:t>Предпринимательство это самостоятельная, осуществляемая на свой риск деятельность, направленная на систематическое </a:t>
            </a:r>
            <a:r>
              <a:rPr lang="ru-RU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получение </a:t>
            </a:r>
            <a:r>
              <a:rPr lang="ru-RU" sz="1900" i="1" dirty="0">
                <a:latin typeface="Arial" panose="020B0604020202020204" pitchFamily="34" charset="0"/>
                <a:cs typeface="Arial" panose="020B0604020202020204" pitchFamily="34" charset="0"/>
              </a:rPr>
              <a:t>прибыли от пользования имуществом, продажи товаров, выполнения работ или оказания услуг (статья 2 Гражданского кодекса РФ) </a:t>
            </a:r>
          </a:p>
          <a:p>
            <a:pPr algn="just"/>
            <a:r>
              <a:rPr lang="ru-RU" sz="1900" i="1" dirty="0">
                <a:latin typeface="Arial" panose="020B0604020202020204" pitchFamily="34" charset="0"/>
                <a:cs typeface="Arial" panose="020B0604020202020204" pitchFamily="34" charset="0"/>
              </a:rPr>
              <a:t>Предприниматель  </a:t>
            </a:r>
            <a:r>
              <a:rPr lang="ru-RU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(от французского </a:t>
            </a:r>
            <a:r>
              <a:rPr lang="ru-RU" sz="1900" i="1" dirty="0" err="1">
                <a:latin typeface="Arial" panose="020B0604020202020204" pitchFamily="34" charset="0"/>
                <a:cs typeface="Arial" panose="020B0604020202020204" pitchFamily="34" charset="0"/>
              </a:rPr>
              <a:t>entreprendre</a:t>
            </a:r>
            <a:r>
              <a:rPr lang="ru-RU" sz="1900" i="1" dirty="0">
                <a:latin typeface="Arial" panose="020B0604020202020204" pitchFamily="34" charset="0"/>
                <a:cs typeface="Arial" panose="020B0604020202020204" pitchFamily="34" charset="0"/>
              </a:rPr>
              <a:t> – предпринимать), человек, который создаёт свой бизнес в сфере производства, торговли или оказания услуг в целях получения прибыли и при этом берёт на себя </a:t>
            </a:r>
            <a:r>
              <a:rPr lang="ru-RU" sz="1900" i="1" dirty="0" err="1">
                <a:latin typeface="Arial" panose="020B0604020202020204" pitchFamily="34" charset="0"/>
                <a:cs typeface="Arial" panose="020B0604020202020204" pitchFamily="34" charset="0"/>
              </a:rPr>
              <a:t>бо́льшую</a:t>
            </a:r>
            <a:r>
              <a:rPr lang="ru-RU" sz="1900" i="1" dirty="0">
                <a:latin typeface="Arial" panose="020B0604020202020204" pitchFamily="34" charset="0"/>
                <a:cs typeface="Arial" panose="020B0604020202020204" pitchFamily="34" charset="0"/>
              </a:rPr>
              <a:t> часть рисков, связанных с открытием бизнеса и его развитием</a:t>
            </a:r>
            <a:r>
              <a:rPr lang="ru-RU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ru-RU" sz="1900" i="1" dirty="0">
                <a:latin typeface="Arial" panose="020B0604020202020204" pitchFamily="34" charset="0"/>
                <a:cs typeface="Arial" panose="020B0604020202020204" pitchFamily="34" charset="0"/>
              </a:rPr>
              <a:t>Субъекты предпринимательской деятельности </a:t>
            </a:r>
            <a:endParaRPr lang="ru-RU" sz="19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1900" i="1" dirty="0">
                <a:latin typeface="Arial" panose="020B0604020202020204" pitchFamily="34" charset="0"/>
                <a:cs typeface="Arial" panose="020B0604020202020204" pitchFamily="34" charset="0"/>
              </a:rPr>
              <a:t>физические лица (граждане России и иностранные граждане); </a:t>
            </a:r>
          </a:p>
          <a:p>
            <a:pPr marL="0" indent="0" algn="just">
              <a:buNone/>
            </a:pPr>
            <a:r>
              <a:rPr lang="ru-RU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 юридические </a:t>
            </a:r>
            <a:r>
              <a:rPr lang="ru-RU" sz="1900" i="1" dirty="0">
                <a:latin typeface="Arial" panose="020B0604020202020204" pitchFamily="34" charset="0"/>
                <a:cs typeface="Arial" panose="020B0604020202020204" pitchFamily="34" charset="0"/>
              </a:rPr>
              <a:t>лица, в том числе иностранные; </a:t>
            </a:r>
          </a:p>
          <a:p>
            <a:pPr marL="0" indent="0" algn="just">
              <a:buNone/>
            </a:pPr>
            <a:r>
              <a:rPr lang="ru-RU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 группы </a:t>
            </a:r>
            <a:r>
              <a:rPr lang="ru-RU" sz="1900" i="1" dirty="0">
                <a:latin typeface="Arial" panose="020B0604020202020204" pitchFamily="34" charset="0"/>
                <a:cs typeface="Arial" panose="020B0604020202020204" pitchFamily="34" charset="0"/>
              </a:rPr>
              <a:t>(объединения) граждан, юридических лиц; </a:t>
            </a:r>
          </a:p>
          <a:p>
            <a:pPr marL="0" indent="0" algn="just">
              <a:buNone/>
            </a:pPr>
            <a:r>
              <a:rPr lang="ru-RU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1900" i="1" dirty="0">
                <a:latin typeface="Arial" panose="020B0604020202020204" pitchFamily="34" charset="0"/>
                <a:cs typeface="Arial" panose="020B0604020202020204" pitchFamily="34" charset="0"/>
              </a:rPr>
              <a:t>государственные и муниципальные органы самоуправления путем учреждения унитарных предприятий</a:t>
            </a:r>
          </a:p>
          <a:p>
            <a:pPr algn="just"/>
            <a:endParaRPr lang="ru-RU" sz="1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07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изнаки предпринимательской деятельности">
            <a:extLst>
              <a:ext uri="{FF2B5EF4-FFF2-40B4-BE49-F238E27FC236}">
                <a16:creationId xmlns:a16="http://schemas.microsoft.com/office/drawing/2014/main" xmlns="" id="{78923736-98F8-42C7-A08C-C39FF171D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024" y="0"/>
            <a:ext cx="10282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1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38" t="38576" r="15169" b="32298"/>
          <a:stretch/>
        </p:blipFill>
        <p:spPr bwMode="auto">
          <a:xfrm>
            <a:off x="2229602" y="195309"/>
            <a:ext cx="8077373" cy="287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56551" y="3194572"/>
            <a:ext cx="98867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solidFill>
                  <a:srgbClr val="FF0000"/>
                </a:solidFill>
              </a:rPr>
              <a:t>Индивидуальная предпринимательская деятельность </a:t>
            </a:r>
            <a:r>
              <a:rPr lang="ru-RU" b="1" i="1" dirty="0"/>
              <a:t>– это деятельность, направленная на систематическое извлечение прибыли, осуществляемая гражданином, зарегистрированным в установленном законом порядке в качестве индивидуального предпринимателя (ИП).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62109" y="4394901"/>
            <a:ext cx="104756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solidFill>
                  <a:srgbClr val="FF0000"/>
                </a:solidFill>
              </a:rPr>
              <a:t>Юридическим лицом </a:t>
            </a:r>
            <a:r>
              <a:rPr lang="ru-RU" b="1" i="1" dirty="0"/>
              <a:t>признается организация, которая имеет обособленное имущество и отвечает им по своим обязательствам, может от своего имени приобретать и </a:t>
            </a:r>
            <a:r>
              <a:rPr lang="ru-RU" b="1" i="1" dirty="0" smtClean="0"/>
              <a:t>осуществлять </a:t>
            </a:r>
            <a:r>
              <a:rPr lang="ru-RU" b="1" i="1" dirty="0"/>
              <a:t>гражданские права и нести гражданские обязанности, быть истцом и ответчиком в суде. Юридическое лицо должно быть зарегистрировано в установленном законом порядке в одной из </a:t>
            </a:r>
            <a:r>
              <a:rPr lang="ru-RU" b="1" i="1" dirty="0" smtClean="0"/>
              <a:t>организационно-правовых </a:t>
            </a:r>
            <a:r>
              <a:rPr lang="ru-RU" b="1" i="1" dirty="0"/>
              <a:t>форм, предусмотренных гражданским законодательством</a:t>
            </a:r>
          </a:p>
        </p:txBody>
      </p:sp>
    </p:spTree>
    <p:extLst>
      <p:ext uri="{BB962C8B-B14F-4D97-AF65-F5344CB8AC3E}">
        <p14:creationId xmlns:p14="http://schemas.microsoft.com/office/powerpoint/2010/main" val="324091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3.userapi.com/impg/jazW0mhBEhZeDECiGK6JYQkt202T6EEAcPReIw/zU7ypDumv9E.jpg?size=889x917&amp;quality=95&amp;sign=d01f784f749c39663b39f76b19fd3da9&amp;c_uniq_tag=_-ESJ7xpfhwNQtljGxa9bhJQQuWBbjJjhREo8B2NBXw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969" y="48072"/>
            <a:ext cx="6492535" cy="669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5017" y="1332013"/>
            <a:ext cx="54923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b="1" dirty="0"/>
              <a:t>Согласно ст. 34 Конституции РФ каждый имеет право на свободное использование своих способностей и имущества для предпринимательской и иной не запрещённой законом экономической деятельности. Гражданин вправе заниматься предпринимательской деятельностью без образования юридического лица с момента государственной регистрации в качестве индивидуального предпринимателя (ИП).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CA25AA87-D722-4652-BF55-3F9670866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06" y="-58464"/>
            <a:ext cx="5652104" cy="89186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Организационно-правовые формы предпринимательства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AutoShape 4" descr="https://rubort.ru/wp-content/uploads/b/3/7/b37b438ff26f87727497bcc08148ee1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" r="1040"/>
          <a:stretch/>
        </p:blipFill>
        <p:spPr bwMode="auto">
          <a:xfrm>
            <a:off x="460375" y="3396584"/>
            <a:ext cx="4879975" cy="2798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968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CA25AA87-D722-4652-BF55-3F9670866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021" y="64801"/>
            <a:ext cx="10093062" cy="891869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err="1">
                <a:solidFill>
                  <a:srgbClr val="FF0000"/>
                </a:solidFill>
              </a:rPr>
              <a:t>Понятие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 err="1" smtClean="0">
                <a:solidFill>
                  <a:srgbClr val="FF0000"/>
                </a:solidFill>
              </a:rPr>
              <a:t>технологического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dirty="0" err="1" smtClean="0">
                <a:solidFill>
                  <a:srgbClr val="FF0000"/>
                </a:solidFill>
              </a:rPr>
              <a:t>предпринимательства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1145" y="1264932"/>
            <a:ext cx="1074197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/>
              <a:t>Технологическое предпринимательство </a:t>
            </a:r>
            <a:r>
              <a:rPr lang="ru-RU" i="1" dirty="0"/>
              <a:t>- это инвестирование финансовых, интеллектуальных и человеческих ресурсов в специфические активы (новые физические или программные продукты), основанные на актуальных достижениях и знаниях в областях науки и техники (</a:t>
            </a:r>
            <a:r>
              <a:rPr lang="ru-RU" i="1" dirty="0" err="1"/>
              <a:t>knowledge-intensive</a:t>
            </a:r>
            <a:r>
              <a:rPr lang="ru-RU" i="1" dirty="0"/>
              <a:t> идеях). Эти активы создаются с целью повышения максимальной</a:t>
            </a:r>
            <a:r>
              <a:rPr lang="ru-RU" dirty="0"/>
              <a:t> </a:t>
            </a:r>
            <a:r>
              <a:rPr lang="ru-RU" dirty="0" smtClean="0"/>
              <a:t>прибыли. Это предпринимательство в сфере технологий. </a:t>
            </a:r>
          </a:p>
          <a:p>
            <a:pPr algn="just"/>
            <a:r>
              <a:rPr lang="ru-RU" b="1" dirty="0"/>
              <a:t>Технологический предприниматель </a:t>
            </a:r>
            <a:r>
              <a:rPr lang="ru-RU" dirty="0"/>
              <a:t>– это субъект, занимающийся поиском инновационных идей и ответственный за их реализацию в практической деятельности. По мнению Й. </a:t>
            </a:r>
            <a:r>
              <a:rPr lang="ru-RU" dirty="0" err="1"/>
              <a:t>Шумпетера</a:t>
            </a:r>
            <a:r>
              <a:rPr lang="ru-RU" dirty="0"/>
              <a:t> такой предприниматель наряду с функциями </a:t>
            </a:r>
            <a:r>
              <a:rPr lang="ru-RU" dirty="0" err="1"/>
              <a:t>инноватора</a:t>
            </a:r>
            <a:r>
              <a:rPr lang="ru-RU" dirty="0"/>
              <a:t> выполняет также задачи лидера.</a:t>
            </a:r>
            <a:endParaRPr lang="ru-RU" dirty="0" smtClean="0"/>
          </a:p>
        </p:txBody>
      </p:sp>
      <p:pic>
        <p:nvPicPr>
          <p:cNvPr id="2050" name="Picture 2" descr="https://cf2.ppt-online.org/files2/slide/r/RQsaJG2nyzAdPtBcFMlgVp9Z4ue06TELrq71KD/slide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6" b="11545"/>
          <a:stretch/>
        </p:blipFill>
        <p:spPr bwMode="auto">
          <a:xfrm>
            <a:off x="2974018" y="3852923"/>
            <a:ext cx="6375863" cy="300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56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layer.myshared.ru/27/1295496/slides/slide_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05" b="5864"/>
          <a:stretch/>
        </p:blipFill>
        <p:spPr bwMode="auto">
          <a:xfrm>
            <a:off x="2259582" y="1118553"/>
            <a:ext cx="7620000" cy="420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CA25AA87-D722-4652-BF55-3F9670866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631" y="215727"/>
            <a:ext cx="10093062" cy="891869"/>
          </a:xfrm>
        </p:spPr>
        <p:txBody>
          <a:bodyPr>
            <a:normAutofit/>
          </a:bodyPr>
          <a:lstStyle/>
          <a:p>
            <a:pPr algn="ctr"/>
            <a:r>
              <a:rPr lang="uk-UA" sz="2500" dirty="0" err="1" smtClean="0">
                <a:solidFill>
                  <a:srgbClr val="FF0000"/>
                </a:solidFill>
              </a:rPr>
              <a:t>Определения</a:t>
            </a:r>
            <a:r>
              <a:rPr lang="uk-UA" sz="2500" dirty="0" smtClean="0">
                <a:solidFill>
                  <a:srgbClr val="FF0000"/>
                </a:solidFill>
              </a:rPr>
              <a:t> </a:t>
            </a:r>
            <a:r>
              <a:rPr lang="uk-UA" sz="2500" dirty="0" err="1" smtClean="0">
                <a:solidFill>
                  <a:srgbClr val="FF0000"/>
                </a:solidFill>
              </a:rPr>
              <a:t>технологического</a:t>
            </a:r>
            <a:r>
              <a:rPr lang="uk-UA" sz="2500" dirty="0" smtClean="0">
                <a:solidFill>
                  <a:srgbClr val="FF0000"/>
                </a:solidFill>
              </a:rPr>
              <a:t> </a:t>
            </a:r>
            <a:r>
              <a:rPr lang="uk-UA" sz="2500" dirty="0" err="1" smtClean="0">
                <a:solidFill>
                  <a:srgbClr val="FF0000"/>
                </a:solidFill>
              </a:rPr>
              <a:t>предпринимательства</a:t>
            </a:r>
            <a:endParaRPr lang="ru-RU" sz="2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4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7976" y="1061120"/>
            <a:ext cx="10109212" cy="439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62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tadviser.ru/images/9/97/%D0%A1%D1%82%D1%80%D0%B0%D0%BD%D1%8B-%D0%BB%D0%B8%D0%B4%D0%B5%D1%80%D1%8B_%D0%BF%D0%BE_%D0%BE%D0%B1%D1%8A%D0%B5%D0%BC%D1%83_%D0%B8%D0%BD%D0%B2%D0%B5%D1%81%D1%82%D0%B8%D1%86%D0%B8%D0%B9_%D0%B2_%D0%B2%D1%8B%D1%81%D0%BE%D0%BA%D0%BE%D1%82%D0%B5%D1%85%D0%BD%D0%BE%D0%BB%D0%BE%D0%B3%D0%B8%D1%87%D0%BD%D1%8B%D0%B5_%D0%BA%D0%BE%D0%BC%D0%BF%D0%B0%D0%BD%D0%B8%D0%B8_%D0%A0%D0%B8%D1%8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42" y="107016"/>
            <a:ext cx="6012969" cy="348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viafuture.ru/wp-content/uploads/2018/09/Samye-innovacionnye-korporac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75" y="3139583"/>
            <a:ext cx="5403147" cy="361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www.tadviser.ru/images/f/fd/Ta100_fast22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1"/>
          <a:stretch/>
        </p:blipFill>
        <p:spPr bwMode="auto">
          <a:xfrm>
            <a:off x="7581530" y="53748"/>
            <a:ext cx="3407465" cy="3085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1" t="28867" r="33082" b="30227"/>
          <a:stretch/>
        </p:blipFill>
        <p:spPr bwMode="auto">
          <a:xfrm>
            <a:off x="1269534" y="3591501"/>
            <a:ext cx="4634144" cy="3063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860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695</TotalTime>
  <Words>878</Words>
  <Application>Microsoft Office PowerPoint</Application>
  <PresentationFormat>Произвольный</PresentationFormat>
  <Paragraphs>48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Легкий дым</vt:lpstr>
      <vt:lpstr>Презентация к теме «Введение в Технологическое предпринимательство»</vt:lpstr>
      <vt:lpstr>Понятие предпринимательства в традиционном смысле</vt:lpstr>
      <vt:lpstr>Презентация PowerPoint</vt:lpstr>
      <vt:lpstr>Презентация PowerPoint</vt:lpstr>
      <vt:lpstr>Организационно-правовые формы предпринимательства</vt:lpstr>
      <vt:lpstr>Понятие технологического предпринимательства</vt:lpstr>
      <vt:lpstr>Определения технологического предпринимательства</vt:lpstr>
      <vt:lpstr>Презентация PowerPoint</vt:lpstr>
      <vt:lpstr>Презентация PowerPoint</vt:lpstr>
      <vt:lpstr>Определение инновации</vt:lpstr>
      <vt:lpstr>Понятие инновации. </vt:lpstr>
      <vt:lpstr>Классификация инноваций</vt:lpstr>
      <vt:lpstr>Презентация PowerPoint</vt:lpstr>
      <vt:lpstr>Определение инновационной деятельности</vt:lpstr>
      <vt:lpstr>Презентация PowerPoint</vt:lpstr>
      <vt:lpstr>Инновационный процесс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теме «Введение в Технологическое предпринимательство»</dc:title>
  <dc:creator>User</dc:creator>
  <cp:lastModifiedBy>User</cp:lastModifiedBy>
  <cp:revision>30</cp:revision>
  <dcterms:created xsi:type="dcterms:W3CDTF">2023-09-14T18:52:12Z</dcterms:created>
  <dcterms:modified xsi:type="dcterms:W3CDTF">2024-02-05T08:20:09Z</dcterms:modified>
</cp:coreProperties>
</file>