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660"/>
  </p:normalViewPr>
  <p:slideViewPr>
    <p:cSldViewPr snapToGrid="0">
      <p:cViewPr>
        <p:scale>
          <a:sx n="86" d="100"/>
          <a:sy n="86" d="100"/>
        </p:scale>
        <p:origin x="-576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C5D77-D4D6-4878-89C6-589F8F62887C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045EE-4298-4033-A49B-2A79A49764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014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045EE-4298-4033-A49B-2A79A497643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34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627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643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8367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53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5543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746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2708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52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01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24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601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063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758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466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030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762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9ADD5-6872-42D1-853E-50274D2E2A8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06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onsultant.ru/document/cons_doc_LAW_122062/1966b389471fe9c019232616cc7bc3fe1e8ff3e1/" TargetMode="External"/><Relationship Id="rId13" Type="http://schemas.openxmlformats.org/officeDocument/2006/relationships/hyperlink" Target="https://www.consultant.ru/document/cons_doc_LAW_122062/e2f8410b050854a93bdfa7991d83006b38ce0c48/" TargetMode="External"/><Relationship Id="rId18" Type="http://schemas.openxmlformats.org/officeDocument/2006/relationships/hyperlink" Target="https://www.consultant.ru/document/cons_doc_LAW_122062/0f673ae878152c69db71671782a3eecddbf2bf07/" TargetMode="External"/><Relationship Id="rId3" Type="http://schemas.openxmlformats.org/officeDocument/2006/relationships/hyperlink" Target="https://www.consultant.ru/document/cons_doc_LAW_122062/4e68b6d455d3bca67401433b9bd2278aa5d02915/" TargetMode="External"/><Relationship Id="rId21" Type="http://schemas.openxmlformats.org/officeDocument/2006/relationships/hyperlink" Target="https://www.consultant.ru/document/cons_doc_LAW_122062/ce359de0e133d468bb1f33039c3057d29f12b049/" TargetMode="External"/><Relationship Id="rId7" Type="http://schemas.openxmlformats.org/officeDocument/2006/relationships/hyperlink" Target="https://www.consultant.ru/document/cons_doc_LAW_122062/1078ea4c90ca56a2962073077bbe8865d6116e15/" TargetMode="External"/><Relationship Id="rId12" Type="http://schemas.openxmlformats.org/officeDocument/2006/relationships/hyperlink" Target="https://www.consultant.ru/document/cons_doc_LAW_122062/33f1685058d72abdab245fd2b7b68783f07747bf/" TargetMode="External"/><Relationship Id="rId17" Type="http://schemas.openxmlformats.org/officeDocument/2006/relationships/hyperlink" Target="https://www.consultant.ru/document/cons_doc_LAW_122062/3f5262f318d9db63966838262ab5391856b66ad4/" TargetMode="External"/><Relationship Id="rId2" Type="http://schemas.openxmlformats.org/officeDocument/2006/relationships/hyperlink" Target="https://www.consultant.ru/document/cons_doc_LAW_122062/ce04669128acbf8c77fa733357d1a42b776e40c4/" TargetMode="External"/><Relationship Id="rId16" Type="http://schemas.openxmlformats.org/officeDocument/2006/relationships/hyperlink" Target="https://www.consultant.ru/document/cons_doc_LAW_122062/efd17fa65b848058821e5ff72d25fd142bff14fd/" TargetMode="External"/><Relationship Id="rId20" Type="http://schemas.openxmlformats.org/officeDocument/2006/relationships/hyperlink" Target="https://www.consultant.ru/document/cons_doc_LAW_122062/150852b549982f5eecb5bdfab1a6c4b5d6e26da5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consultant.ru/document/cons_doc_LAW_122062/74d573d92a7da578d377971dce88395eafb7e2ee/" TargetMode="External"/><Relationship Id="rId11" Type="http://schemas.openxmlformats.org/officeDocument/2006/relationships/hyperlink" Target="https://www.consultant.ru/document/cons_doc_LAW_122062/ea6964781ef28ec1a69116ffa48e277ed2ba07fb/" TargetMode="External"/><Relationship Id="rId5" Type="http://schemas.openxmlformats.org/officeDocument/2006/relationships/hyperlink" Target="https://www.consultant.ru/document/cons_doc_LAW_122062/80a79524db1d00e1f1f53bdf57aba6b7b4140246/" TargetMode="External"/><Relationship Id="rId15" Type="http://schemas.openxmlformats.org/officeDocument/2006/relationships/hyperlink" Target="https://www.consultant.ru/document/cons_doc_LAW_122062/37531ef5d1f012ab27c65fb9fcb68874bce1f09f/" TargetMode="External"/><Relationship Id="rId10" Type="http://schemas.openxmlformats.org/officeDocument/2006/relationships/hyperlink" Target="https://www.consultant.ru/document/cons_doc_LAW_122062/13d2f8c4cfa37e192b13e454581ac180418f4e2d/" TargetMode="External"/><Relationship Id="rId19" Type="http://schemas.openxmlformats.org/officeDocument/2006/relationships/hyperlink" Target="https://www.consultant.ru/document/cons_doc_LAW_122062/99221cceeb0d86df8645efbde5b0117ae08b86eb/" TargetMode="External"/><Relationship Id="rId4" Type="http://schemas.openxmlformats.org/officeDocument/2006/relationships/hyperlink" Target="https://www.consultant.ru/document/cons_doc_LAW_122062/451270c604046a1c83edc4c0c8abc3a6300f1dbf/" TargetMode="External"/><Relationship Id="rId9" Type="http://schemas.openxmlformats.org/officeDocument/2006/relationships/hyperlink" Target="https://www.consultant.ru/document/cons_doc_LAW_122062/e7a541fcc03f6e6c8547f8e82eb8c86490d87834/" TargetMode="External"/><Relationship Id="rId14" Type="http://schemas.openxmlformats.org/officeDocument/2006/relationships/hyperlink" Target="https://www.consultant.ru/document/cons_doc_LAW_122062/00c34877be1bbf28fc420415e49ef3a5ba068b3d/" TargetMode="External"/><Relationship Id="rId22" Type="http://schemas.openxmlformats.org/officeDocument/2006/relationships/hyperlink" Target="https://www.consultant.ru/document/cons_doc_LAW_122062/705272cb679713fe4a5a81a7a7127cd72a4d10a7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onsultant.ru/document/cons_doc_LAW_440388/996a96a37a728a1d8d0a53dd374338e5795d2ddb/#dst100011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7BF29E8-9F8A-49C8-B346-E7D5CB4174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uk-UA" i="1" dirty="0" err="1">
                <a:latin typeface="Arial" panose="020B0604020202020204" pitchFamily="34" charset="0"/>
                <a:cs typeface="Arial" panose="020B0604020202020204" pitchFamily="34" charset="0"/>
              </a:rPr>
              <a:t>Презентация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> к </a:t>
            </a:r>
            <a:r>
              <a:rPr lang="uk-UA" i="1" dirty="0" err="1">
                <a:latin typeface="Arial" panose="020B0604020202020204" pitchFamily="34" charset="0"/>
                <a:cs typeface="Arial" panose="020B0604020202020204" pitchFamily="34" charset="0"/>
              </a:rPr>
              <a:t>теме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4300" b="1" dirty="0"/>
              <a:t>Организационно-управленческие основы технологического предпринимательства</a:t>
            </a: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39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7269" y="517099"/>
            <a:ext cx="92386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Выдачей разрешений занимаются разные государственные органы, в зависимости от того, какой вид деятельности лицензируется: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96753" y="1163430"/>
            <a:ext cx="551007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hlinkClick r:id="rId2"/>
              </a:rPr>
              <a:t>ФСБ</a:t>
            </a:r>
            <a:r>
              <a:rPr lang="ru-RU" sz="1400" dirty="0">
                <a:solidFill>
                  <a:srgbClr val="FF0000"/>
                </a:solidFill>
                <a:hlinkClick r:id="rId2"/>
              </a:rPr>
              <a:t> России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>
                <a:solidFill>
                  <a:srgbClr val="FF0000"/>
                </a:solidFill>
              </a:rPr>
              <a:t>ФСБ </a:t>
            </a:r>
            <a:r>
              <a:rPr lang="ru-RU" sz="1400" dirty="0" smtClean="0">
                <a:solidFill>
                  <a:srgbClr val="FF0000"/>
                </a:solidFill>
              </a:rPr>
              <a:t>России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>
                <a:solidFill>
                  <a:srgbClr val="FF0000"/>
                </a:solidFill>
                <a:hlinkClick r:id="rId3"/>
              </a:rPr>
              <a:t>ФСТЭК России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>
                <a:solidFill>
                  <a:srgbClr val="FF0000"/>
                </a:solidFill>
                <a:hlinkClick r:id="rId4"/>
              </a:rPr>
              <a:t>ФНС России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 err="1">
                <a:solidFill>
                  <a:srgbClr val="FF0000"/>
                </a:solidFill>
                <a:hlinkClick r:id="rId5"/>
              </a:rPr>
              <a:t>Минпромторг</a:t>
            </a:r>
            <a:r>
              <a:rPr lang="ru-RU" sz="1400" dirty="0">
                <a:solidFill>
                  <a:srgbClr val="FF0000"/>
                </a:solidFill>
                <a:hlinkClick r:id="rId5"/>
              </a:rPr>
              <a:t> России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 smtClean="0">
                <a:solidFill>
                  <a:srgbClr val="FF0000"/>
                </a:solidFill>
              </a:rPr>
              <a:t>МВД </a:t>
            </a:r>
            <a:r>
              <a:rPr lang="ru-RU" sz="1400" dirty="0">
                <a:solidFill>
                  <a:srgbClr val="FF0000"/>
                </a:solidFill>
              </a:rPr>
              <a:t>России</a:t>
            </a:r>
            <a:r>
              <a:rPr lang="ru-RU" sz="1400" dirty="0" smtClean="0">
                <a:solidFill>
                  <a:srgbClr val="FF0000"/>
                </a:solidFill>
              </a:rPr>
              <a:t>,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 err="1">
                <a:solidFill>
                  <a:srgbClr val="FF0000"/>
                </a:solidFill>
                <a:hlinkClick r:id="rId6"/>
              </a:rPr>
              <a:t>Ростехнадзор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 smtClean="0">
                <a:solidFill>
                  <a:srgbClr val="FF0000"/>
                </a:solidFill>
                <a:hlinkClick r:id="rId7"/>
              </a:rPr>
              <a:t>МЧС </a:t>
            </a:r>
            <a:r>
              <a:rPr lang="ru-RU" sz="1400" dirty="0">
                <a:solidFill>
                  <a:srgbClr val="FF0000"/>
                </a:solidFill>
                <a:hlinkClick r:id="rId7"/>
              </a:rPr>
              <a:t>России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 err="1">
                <a:solidFill>
                  <a:srgbClr val="FF0000"/>
                </a:solidFill>
                <a:hlinkClick r:id="rId8"/>
              </a:rPr>
              <a:t>Минпромторг</a:t>
            </a:r>
            <a:r>
              <a:rPr lang="ru-RU" sz="1400" dirty="0">
                <a:solidFill>
                  <a:srgbClr val="FF0000"/>
                </a:solidFill>
                <a:hlinkClick r:id="rId8"/>
              </a:rPr>
              <a:t> России, </a:t>
            </a:r>
            <a:r>
              <a:rPr lang="ru-RU" sz="1400" dirty="0" err="1">
                <a:solidFill>
                  <a:srgbClr val="FF0000"/>
                </a:solidFill>
                <a:hlinkClick r:id="rId8"/>
              </a:rPr>
              <a:t>Россельхознадзор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>
                <a:solidFill>
                  <a:srgbClr val="FF0000"/>
                </a:solidFill>
                <a:hlinkClick r:id="rId9"/>
              </a:rPr>
              <a:t>Росздравнадзор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 err="1">
                <a:solidFill>
                  <a:srgbClr val="FF0000"/>
                </a:solidFill>
                <a:hlinkClick r:id="rId10"/>
              </a:rPr>
              <a:t>Роспотребнадзор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 err="1">
                <a:solidFill>
                  <a:srgbClr val="FF0000"/>
                </a:solidFill>
                <a:hlinkClick r:id="rId11"/>
              </a:rPr>
              <a:t>Ространснадзор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 err="1" smtClean="0">
                <a:solidFill>
                  <a:srgbClr val="FF0000"/>
                </a:solidFill>
                <a:hlinkClick r:id="rId12"/>
              </a:rPr>
              <a:t>Росприроднадзор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 smtClean="0">
                <a:solidFill>
                  <a:srgbClr val="FF0000"/>
                </a:solidFill>
                <a:hlinkClick r:id="rId13"/>
              </a:rPr>
              <a:t>ФМС </a:t>
            </a:r>
            <a:r>
              <a:rPr lang="ru-RU" sz="1400" dirty="0">
                <a:solidFill>
                  <a:srgbClr val="FF0000"/>
                </a:solidFill>
                <a:hlinkClick r:id="rId13"/>
              </a:rPr>
              <a:t>России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 err="1">
                <a:solidFill>
                  <a:srgbClr val="FF0000"/>
                </a:solidFill>
                <a:hlinkClick r:id="rId14"/>
              </a:rPr>
              <a:t>Роскомнадзор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 err="1">
                <a:solidFill>
                  <a:srgbClr val="FF0000"/>
                </a:solidFill>
                <a:hlinkClick r:id="rId15"/>
              </a:rPr>
              <a:t>Рособрнадзор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>
                <a:solidFill>
                  <a:srgbClr val="FF0000"/>
                </a:solidFill>
                <a:hlinkClick r:id="rId16"/>
              </a:rPr>
              <a:t>Государственная корпорация по космической деятельности "</a:t>
            </a:r>
            <a:r>
              <a:rPr lang="ru-RU" sz="1400" dirty="0" err="1">
                <a:solidFill>
                  <a:srgbClr val="FF0000"/>
                </a:solidFill>
                <a:hlinkClick r:id="rId16"/>
              </a:rPr>
              <a:t>Роскосмос</a:t>
            </a:r>
            <a:r>
              <a:rPr lang="ru-RU" sz="1400" dirty="0">
                <a:solidFill>
                  <a:srgbClr val="FF0000"/>
                </a:solidFill>
                <a:hlinkClick r:id="rId16"/>
              </a:rPr>
              <a:t>"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 err="1">
                <a:solidFill>
                  <a:srgbClr val="FF0000"/>
                </a:solidFill>
                <a:hlinkClick r:id="rId17"/>
              </a:rPr>
              <a:t>Росреестр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>
                <a:solidFill>
                  <a:srgbClr val="FF0000"/>
                </a:solidFill>
                <a:hlinkClick r:id="rId18"/>
              </a:rPr>
              <a:t>Росгидромет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 smtClean="0">
                <a:solidFill>
                  <a:srgbClr val="FF0000"/>
                </a:solidFill>
              </a:rPr>
              <a:t>Росздравнадзор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>
                <a:solidFill>
                  <a:srgbClr val="FF0000"/>
                </a:solidFill>
                <a:hlinkClick r:id="rId19"/>
              </a:rPr>
              <a:t>Минкультуры России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 err="1">
                <a:solidFill>
                  <a:srgbClr val="FF0000"/>
                </a:solidFill>
                <a:hlinkClick r:id="rId20"/>
              </a:rPr>
              <a:t>Росгвардия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 err="1">
                <a:solidFill>
                  <a:srgbClr val="FF0000"/>
                </a:solidFill>
                <a:hlinkClick r:id="rId21"/>
              </a:rPr>
              <a:t>Россельхознадзор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>
                <a:solidFill>
                  <a:srgbClr val="FF0000"/>
                </a:solidFill>
                <a:hlinkClick r:id="rId22"/>
              </a:rPr>
              <a:t>Федеральная пробирная палата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07223" y="1378873"/>
            <a:ext cx="5323643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Лицензии на право розничной торговли алкоголем выдает </a:t>
            </a:r>
            <a:r>
              <a:rPr lang="ru-RU" sz="1400" b="1" dirty="0"/>
              <a:t>Федеральная служба по регулированию алкогольного рынка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sz="1400" b="1" dirty="0" err="1" smtClean="0"/>
              <a:t>Роспотребнадзор</a:t>
            </a:r>
            <a:r>
              <a:rPr lang="ru-RU" sz="1400" b="1" dirty="0" smtClean="0"/>
              <a:t>. </a:t>
            </a:r>
            <a:r>
              <a:rPr lang="ru-RU" sz="1400" dirty="0" smtClean="0"/>
              <a:t>Осуществляет оформление лицензий на деятельность, предусматривающую использование возбудителей инфекционных заболеваний, источников ионизирующего излучения, средств защиты от радиации, продуктов генной инженерии</a:t>
            </a:r>
          </a:p>
          <a:p>
            <a:endParaRPr lang="ru-RU" sz="1400" dirty="0"/>
          </a:p>
          <a:p>
            <a:r>
              <a:rPr lang="ru-RU" sz="1400" b="1" dirty="0" smtClean="0"/>
              <a:t>ФСТЭК России. </a:t>
            </a:r>
            <a:r>
              <a:rPr lang="ru-RU" sz="1400" dirty="0" smtClean="0"/>
              <a:t>Выдаются лицензии на работы по технической защите конфиденциальных данных</a:t>
            </a:r>
          </a:p>
          <a:p>
            <a:endParaRPr lang="ru-RU" sz="1400" dirty="0"/>
          </a:p>
          <a:p>
            <a:r>
              <a:rPr lang="ru-RU" sz="1400" b="1" dirty="0" smtClean="0"/>
              <a:t>Росздравнадзор. </a:t>
            </a:r>
            <a:r>
              <a:rPr lang="ru-RU" sz="1400" dirty="0" smtClean="0"/>
              <a:t>Лицензии в сфере медицины и </a:t>
            </a:r>
            <a:r>
              <a:rPr lang="ru-RU" sz="1400" dirty="0" err="1" smtClean="0"/>
              <a:t>фармоцевтики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sz="1400" b="1" dirty="0" err="1" smtClean="0"/>
              <a:t>Ространснадзор</a:t>
            </a:r>
            <a:r>
              <a:rPr lang="ru-RU" sz="1400" b="1" dirty="0" smtClean="0"/>
              <a:t>. </a:t>
            </a:r>
            <a:r>
              <a:rPr lang="ru-RU" sz="1400" dirty="0" smtClean="0"/>
              <a:t>Лицензии на автомобильные пассажирские перевозки.</a:t>
            </a:r>
          </a:p>
          <a:p>
            <a:endParaRPr lang="ru-RU" sz="1400" dirty="0"/>
          </a:p>
          <a:p>
            <a:r>
              <a:rPr lang="ru-RU" sz="1400" b="1" dirty="0" err="1" smtClean="0"/>
              <a:t>Рособрнадзор</a:t>
            </a:r>
            <a:r>
              <a:rPr lang="ru-RU" sz="1400" b="1" dirty="0" smtClean="0"/>
              <a:t>. </a:t>
            </a:r>
            <a:r>
              <a:rPr lang="ru-RU" sz="1400" dirty="0" err="1" smtClean="0"/>
              <a:t>Лиценции</a:t>
            </a:r>
            <a:r>
              <a:rPr lang="ru-RU" sz="1400" dirty="0" smtClean="0"/>
              <a:t> в сфере образования.</a:t>
            </a:r>
          </a:p>
          <a:p>
            <a:endParaRPr lang="ru-RU" sz="1400" dirty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215997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97981" y="319921"/>
            <a:ext cx="1047565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Для получения разрешения ИП или </a:t>
            </a:r>
            <a:r>
              <a:rPr lang="ru-RU" b="1" dirty="0" smtClean="0"/>
              <a:t>юридическое лицо</a:t>
            </a:r>
            <a:r>
              <a:rPr lang="ru-RU" b="1" dirty="0"/>
              <a:t> должны соответствовать перечню критериев для осуществления работы по лицензированному направлению деятельности</a:t>
            </a:r>
            <a:r>
              <a:rPr lang="ru-RU" dirty="0"/>
              <a:t>:</a:t>
            </a:r>
          </a:p>
          <a:p>
            <a:pPr lvl="0"/>
            <a:r>
              <a:rPr lang="ru-RU" dirty="0" smtClean="0"/>
              <a:t>- число </a:t>
            </a:r>
            <a:r>
              <a:rPr lang="ru-RU" dirty="0"/>
              <a:t>работников;</a:t>
            </a:r>
          </a:p>
          <a:p>
            <a:pPr lvl="0"/>
            <a:r>
              <a:rPr lang="ru-RU" dirty="0" smtClean="0"/>
              <a:t>- размер </a:t>
            </a:r>
            <a:r>
              <a:rPr lang="ru-RU" dirty="0"/>
              <a:t>уставного капитала;</a:t>
            </a:r>
          </a:p>
          <a:p>
            <a:pPr lvl="0"/>
            <a:r>
              <a:rPr lang="ru-RU" dirty="0" smtClean="0"/>
              <a:t>- квалификация </a:t>
            </a:r>
            <a:r>
              <a:rPr lang="ru-RU" dirty="0"/>
              <a:t>и специализация работников;</a:t>
            </a:r>
          </a:p>
          <a:p>
            <a:pPr lvl="0"/>
            <a:r>
              <a:rPr lang="ru-RU" dirty="0" smtClean="0"/>
              <a:t>- наличие </a:t>
            </a:r>
            <a:r>
              <a:rPr lang="ru-RU" dirty="0"/>
              <a:t>помещений и оборудования, соответствующих установленным требованиям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Критерии </a:t>
            </a:r>
            <a:r>
              <a:rPr lang="ru-RU" dirty="0"/>
              <a:t>соответствия и требования к ИП и </a:t>
            </a:r>
            <a:r>
              <a:rPr lang="ru-RU" dirty="0" smtClean="0"/>
              <a:t>юридическому лицу для </a:t>
            </a:r>
            <a:r>
              <a:rPr lang="ru-RU" dirty="0"/>
              <a:t>получения разрешения приводятся в отдельных </a:t>
            </a:r>
            <a:r>
              <a:rPr lang="ru-RU" b="1" dirty="0"/>
              <a:t>Положениях, утверждённых правительством РФ. </a:t>
            </a:r>
            <a:r>
              <a:rPr lang="ru-RU" dirty="0"/>
              <a:t>Ознакомиться с ними можно на официальном сайте лицензирующего органа или по письменному </a:t>
            </a:r>
            <a:r>
              <a:rPr lang="ru-RU" dirty="0" smtClean="0"/>
              <a:t>обращению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Например,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 лицензионные требования к перевозке пассажиров автотранспортом указаны в постановлении Правительства от 7 октября 2020 г. № 1616. Соискатель такой лицензии должен иметь:</a:t>
            </a:r>
          </a:p>
          <a:p>
            <a:r>
              <a:rPr lang="ru-RU" i="1" dirty="0" smtClean="0">
                <a:latin typeface="Arial" pitchFamily="34" charset="0"/>
                <a:cs typeface="Arial" pitchFamily="34" charset="0"/>
              </a:rPr>
              <a:t>- транспортные 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средства, соответствующие техническим требованиям для перевозки пассажиров и оснащенные аппаратурой спутниковой навигации ГЛОНАСС;</a:t>
            </a:r>
          </a:p>
          <a:p>
            <a:r>
              <a:rPr lang="ru-RU" i="1" dirty="0" smtClean="0">
                <a:latin typeface="Arial" pitchFamily="34" charset="0"/>
                <a:cs typeface="Arial" pitchFamily="34" charset="0"/>
              </a:rPr>
              <a:t>- помещения 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и оборудование для техобслуживания и ремонта транспортных средств;</a:t>
            </a:r>
          </a:p>
          <a:p>
            <a:r>
              <a:rPr lang="ru-RU" i="1" dirty="0">
                <a:latin typeface="Arial" pitchFamily="34" charset="0"/>
                <a:cs typeface="Arial" pitchFamily="34" charset="0"/>
              </a:rPr>
              <a:t>водителей транспортных средств, заключивших с ним трудовой договор или договор об оказании услуг, имеющих необходимые квалификацию и стаж работы, а также прошедших медицинское освидетельствование;</a:t>
            </a:r>
          </a:p>
          <a:p>
            <a:r>
              <a:rPr lang="ru-RU" i="1" dirty="0" smtClean="0">
                <a:latin typeface="Arial" pitchFamily="34" charset="0"/>
                <a:cs typeface="Arial" pitchFamily="34" charset="0"/>
              </a:rPr>
              <a:t>- специалиста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, осуществляющего </a:t>
            </a:r>
            <a:r>
              <a:rPr lang="ru-RU" i="1" dirty="0" err="1">
                <a:latin typeface="Arial" pitchFamily="34" charset="0"/>
                <a:cs typeface="Arial" pitchFamily="34" charset="0"/>
              </a:rPr>
              <a:t>предрейсовый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 медицинский осмотр водителей транспортных средств или наличие договора с медицинской организацией или ИП, имеющими соответствующую лицензию.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9896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cf.ppt-online.org/files/slide/x/XGrQajpqwzZY1huyCLA5i74I2FHs6KbSU0gDVf/slide-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598" y="226399"/>
            <a:ext cx="8256233" cy="618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46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3084" y="556360"/>
            <a:ext cx="487975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/>
              <a:t>Оплата госпошлины. </a:t>
            </a:r>
            <a:endParaRPr lang="ru-RU" b="1" dirty="0" smtClean="0"/>
          </a:p>
          <a:p>
            <a:pPr lvl="0"/>
            <a:r>
              <a:rPr lang="ru-RU" dirty="0" smtClean="0"/>
              <a:t>Для </a:t>
            </a:r>
            <a:r>
              <a:rPr lang="ru-RU" dirty="0"/>
              <a:t>всех видов лицензируемой деятельности стандартный размер государственной пошлины — 7500 рублей, исключение составляют: </a:t>
            </a:r>
          </a:p>
          <a:p>
            <a:r>
              <a:rPr lang="ru-RU" dirty="0"/>
              <a:t>— банковские операции — 0,1% уставного капитала, но не более 500 000 рублей; </a:t>
            </a:r>
          </a:p>
          <a:p>
            <a:r>
              <a:rPr lang="ru-RU" dirty="0"/>
              <a:t>— производство, хранение и поставки алкогольной продукции — от 800 000 до 9,5 млн рублей; </a:t>
            </a:r>
          </a:p>
          <a:p>
            <a:r>
              <a:rPr lang="ru-RU" dirty="0"/>
              <a:t>— продажа алкогольной продукции — 65 000 рублей в год; </a:t>
            </a:r>
          </a:p>
          <a:p>
            <a:r>
              <a:rPr lang="ru-RU" dirty="0"/>
              <a:t>— коммерческое управление многоквартирными домами — 30 000 рублей. </a:t>
            </a:r>
          </a:p>
          <a:p>
            <a:r>
              <a:rPr lang="ru-RU" dirty="0"/>
              <a:t>Оплата госпошлины требуется только один раз на весь период действия разрешения, кроме направлений деятельности, где оно имеет установленные сроки с возможностью продления.</a:t>
            </a:r>
          </a:p>
        </p:txBody>
      </p:sp>
      <p:pic>
        <p:nvPicPr>
          <p:cNvPr id="5122" name="Picture 2" descr="https://minprom.ru/wp-content/uploads/2019/03/PP_Minpromtor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842" y="754602"/>
            <a:ext cx="5033639" cy="519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78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5546" y="474345"/>
            <a:ext cx="767030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/>
              <a:t>Подача </a:t>
            </a:r>
            <a:r>
              <a:rPr lang="ru-RU" b="1" dirty="0" smtClean="0"/>
              <a:t>заявления индивидуальным предпринимателем</a:t>
            </a:r>
            <a:r>
              <a:rPr lang="ru-RU" dirty="0" smtClean="0"/>
              <a:t>. </a:t>
            </a:r>
          </a:p>
          <a:p>
            <a:pPr lvl="0"/>
            <a:r>
              <a:rPr lang="ru-RU" dirty="0" smtClean="0"/>
              <a:t>Заявление </a:t>
            </a:r>
            <a:r>
              <a:rPr lang="ru-RU" dirty="0"/>
              <a:t>подаётся только после регистрации ИП </a:t>
            </a:r>
            <a:r>
              <a:rPr lang="ru-RU" dirty="0" smtClean="0"/>
              <a:t>или юридического лица. </a:t>
            </a:r>
            <a:r>
              <a:rPr lang="ru-RU" dirty="0"/>
              <a:t>В заявлении для ИП указываются: </a:t>
            </a:r>
          </a:p>
          <a:p>
            <a:r>
              <a:rPr lang="ru-RU" dirty="0"/>
              <a:t>— вид деятельности, на который оформляется разрешение; </a:t>
            </a:r>
          </a:p>
          <a:p>
            <a:r>
              <a:rPr lang="ru-RU" dirty="0"/>
              <a:t>— ФИО, паспортные данные; </a:t>
            </a:r>
          </a:p>
          <a:p>
            <a:r>
              <a:rPr lang="ru-RU" dirty="0"/>
              <a:t>— адрес его места жительства; </a:t>
            </a:r>
          </a:p>
          <a:p>
            <a:r>
              <a:rPr lang="ru-RU" dirty="0"/>
              <a:t>— адреса мест осуществления лицензируемого вида деятельности; </a:t>
            </a:r>
          </a:p>
          <a:p>
            <a:r>
              <a:rPr lang="ru-RU" dirty="0"/>
              <a:t>— ОГРНИП, данные документа о внесении записи в ЕГРИП; </a:t>
            </a:r>
          </a:p>
          <a:p>
            <a:r>
              <a:rPr lang="ru-RU" dirty="0"/>
              <a:t>— ИНН, данные документа о постановке на учёт в налоговом органе; </a:t>
            </a:r>
            <a:endParaRPr lang="ru-RU" dirty="0" smtClean="0"/>
          </a:p>
          <a:p>
            <a:r>
              <a:rPr lang="ru-RU" dirty="0" smtClean="0"/>
              <a:t>— </a:t>
            </a:r>
            <a:r>
              <a:rPr lang="ru-RU" dirty="0"/>
              <a:t>реквизиты документов, перечень которых определяется положением о лицензировании конкретного вида деятельности и которые свидетельствуют о соответствии лицензионным требованиям; </a:t>
            </a:r>
          </a:p>
          <a:p>
            <a:r>
              <a:rPr lang="ru-RU" dirty="0"/>
              <a:t>— реквизиты квитанции об оплате государственной пошлины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— номер телефона и электронной почты; </a:t>
            </a:r>
          </a:p>
          <a:p>
            <a:r>
              <a:rPr lang="ru-RU" dirty="0"/>
              <a:t>— подпись и печать (при наличии).</a:t>
            </a:r>
          </a:p>
        </p:txBody>
      </p:sp>
    </p:spTree>
    <p:extLst>
      <p:ext uri="{BB962C8B-B14F-4D97-AF65-F5344CB8AC3E}">
        <p14:creationId xmlns:p14="http://schemas.microsoft.com/office/powerpoint/2010/main" val="2797604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8190" y="701661"/>
            <a:ext cx="713468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Подача заявления юридическим лицом</a:t>
            </a:r>
          </a:p>
          <a:p>
            <a:pPr lvl="0"/>
            <a:endParaRPr lang="ru-RU" dirty="0"/>
          </a:p>
          <a:p>
            <a:pPr lvl="0"/>
            <a:r>
              <a:rPr lang="ru-RU" dirty="0" smtClean="0"/>
              <a:t>В заявлении для юридического лица указывается:</a:t>
            </a:r>
          </a:p>
          <a:p>
            <a:pPr lvl="0"/>
            <a:endParaRPr lang="ru-RU" dirty="0"/>
          </a:p>
          <a:p>
            <a:r>
              <a:rPr lang="ru-RU" dirty="0"/>
              <a:t>— вид деятельности, на который оформляется разрешение; </a:t>
            </a:r>
          </a:p>
          <a:p>
            <a:r>
              <a:rPr lang="ru-RU" dirty="0"/>
              <a:t>— организационно-правовая форма и название ООО; </a:t>
            </a:r>
          </a:p>
          <a:p>
            <a:r>
              <a:rPr lang="ru-RU" dirty="0"/>
              <a:t>— адрес его места нахождения; </a:t>
            </a:r>
          </a:p>
          <a:p>
            <a:r>
              <a:rPr lang="ru-RU" dirty="0"/>
              <a:t>— адреса мест осуществления лицензируемого вида деятельности; </a:t>
            </a:r>
          </a:p>
          <a:p>
            <a:r>
              <a:rPr lang="ru-RU" dirty="0"/>
              <a:t>— ОГРН, данные документа о внесение сведений в ЕГРЮЛ; </a:t>
            </a:r>
          </a:p>
          <a:p>
            <a:r>
              <a:rPr lang="ru-RU" dirty="0"/>
              <a:t>— ИНН, данные документа о постановке на учёт в налоговом органе; — реквизиты квитанции об оплате государственной пошлины; </a:t>
            </a:r>
          </a:p>
          <a:p>
            <a:r>
              <a:rPr lang="ru-RU" dirty="0"/>
              <a:t>— номер телефона и адрес электронной почты; </a:t>
            </a:r>
          </a:p>
          <a:p>
            <a:r>
              <a:rPr lang="ru-RU" dirty="0"/>
              <a:t>— подпись руководителя ООО и печать.</a:t>
            </a:r>
          </a:p>
        </p:txBody>
      </p:sp>
    </p:spTree>
    <p:extLst>
      <p:ext uri="{BB962C8B-B14F-4D97-AF65-F5344CB8AC3E}">
        <p14:creationId xmlns:p14="http://schemas.microsoft.com/office/powerpoint/2010/main" val="21768343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2685" y="248782"/>
            <a:ext cx="80698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/>
              <a:t>Передача документов в лицензирующий орган. </a:t>
            </a:r>
            <a:endParaRPr lang="ru-RU" b="1" dirty="0" smtClean="0"/>
          </a:p>
          <a:p>
            <a:pPr lvl="0"/>
            <a:r>
              <a:rPr lang="ru-RU" dirty="0" smtClean="0"/>
              <a:t>Есть </a:t>
            </a:r>
            <a:r>
              <a:rPr lang="ru-RU" dirty="0"/>
              <a:t>несколько вариантов подачи документов: </a:t>
            </a:r>
          </a:p>
          <a:p>
            <a:r>
              <a:rPr lang="ru-RU" dirty="0"/>
              <a:t>— в электронном виде (обязательно наличие электронной подписи); — заказным письмом с уведомлением о вручении; </a:t>
            </a:r>
          </a:p>
          <a:p>
            <a:r>
              <a:rPr lang="ru-RU" dirty="0"/>
              <a:t>— лично при посещении лицензирующего органа.</a:t>
            </a:r>
          </a:p>
          <a:p>
            <a:r>
              <a:rPr lang="ru-RU" dirty="0"/>
              <a:t>После приёма документов на рассмотрение заявителю выдаётся копия описи с отметкой о дате приёма. В случае, если заявление оформлено с нарушением требований и (или) документы представлены не в полном объёме, в течение 3 рабочих дней со дня приёма заявления лицензирующий орган вручает уведомление о нарушениях. На устранение нарушений даётся 30 дней.</a:t>
            </a:r>
          </a:p>
          <a:p>
            <a:r>
              <a:rPr lang="ru-RU" b="1" dirty="0"/>
              <a:t>Получение лицензии</a:t>
            </a:r>
            <a:endParaRPr lang="ru-RU" dirty="0"/>
          </a:p>
          <a:p>
            <a:r>
              <a:rPr lang="ru-RU" dirty="0"/>
              <a:t>Если нет претензий со стороны лицензирующего органа, решение о выдаче лицензии принимается в течение 45 рабочих дней с момента приёма документов. Разрешение вручается лицензиату лично, отправляется заказным письмом или в формате электронного документа, если это было указано в заявлении.</a:t>
            </a:r>
          </a:p>
          <a:p>
            <a:r>
              <a:rPr lang="ru-RU" dirty="0"/>
              <a:t>Лицензирующий орган может отказать в выдаче разрешения, если ИП или ООО не соответствует требованиям, в документах была указана недостоверная информация или по заявленному виду деятельности ранее уже была аннулирована лицензия.</a:t>
            </a:r>
          </a:p>
        </p:txBody>
      </p:sp>
    </p:spTree>
    <p:extLst>
      <p:ext uri="{BB962C8B-B14F-4D97-AF65-F5344CB8AC3E}">
        <p14:creationId xmlns:p14="http://schemas.microsoft.com/office/powerpoint/2010/main" val="12734502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8283" y="60449"/>
            <a:ext cx="1075973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После оформления разрешения для соблюдения ИП или  </a:t>
            </a:r>
            <a:r>
              <a:rPr lang="ru-RU" sz="1600" b="1" dirty="0" smtClean="0"/>
              <a:t>юр. лицом законодательных </a:t>
            </a:r>
            <a:r>
              <a:rPr lang="ru-RU" sz="1600" b="1" dirty="0"/>
              <a:t>требований и норм по ведению лицензируемой деятельности контролирующими органами проводятся проверки: плановые и внеплановые.</a:t>
            </a:r>
          </a:p>
          <a:p>
            <a:r>
              <a:rPr lang="ru-RU" sz="1600" dirty="0"/>
              <a:t>График плановых проверок утверждается лицензирующим органом на год вперёд и публикуется на официальном сайте ведомства и на сайте Генеральной прокуратуры РФ. Как правило, такие проверки проводятся один раз в три года, но в отдельных случаях могут проводиться чаще. Проверяемый (ИП или ООО) получает уведомление о проведении проверки за три рабочих дня до неё.</a:t>
            </a:r>
          </a:p>
          <a:p>
            <a:r>
              <a:rPr lang="ru-RU" sz="1600" dirty="0"/>
              <a:t>Уведомления о проведении внеплановой проверки не направляются проверяющим, а поводом для неё могут стать:</a:t>
            </a:r>
          </a:p>
          <a:p>
            <a:r>
              <a:rPr lang="ru-RU" sz="1600" dirty="0"/>
              <a:t>– нарушения требований по ведению лицензируемой деятельности, не устранённые в установленные сроки;</a:t>
            </a:r>
          </a:p>
          <a:p>
            <a:r>
              <a:rPr lang="ru-RU" sz="1600" dirty="0"/>
              <a:t>– поручение проведения проверки от Правительства РФ или Президента.</a:t>
            </a:r>
          </a:p>
          <a:p>
            <a:r>
              <a:rPr lang="ru-RU" sz="1600" dirty="0"/>
              <a:t>При выявлении грубых нарушений возможно приостановление действия лицензии, также это возможно, если ИП или руководителя ООО привлекли к административной ответственности. При прекращении деятельности ИП или </a:t>
            </a:r>
            <a:r>
              <a:rPr lang="ru-RU" sz="1600" dirty="0" err="1"/>
              <a:t>юрлица</a:t>
            </a:r>
            <a:r>
              <a:rPr lang="ru-RU" sz="1600" dirty="0"/>
              <a:t> сообщать об этом в лицензирующий орган не надо, это сделает налоговая инспекция.</a:t>
            </a:r>
          </a:p>
          <a:p>
            <a:r>
              <a:rPr lang="ru-RU" sz="1600" dirty="0"/>
              <a:t>В случае невыполнения требований, из-за которых было вынесено предписание или приостановлена деятельность лицензии, она должна быть аннулирована по иску лицензирующего органа. Действие лицензии прекращается в течение 10 рабочих дней после такого судебного решения.</a:t>
            </a:r>
          </a:p>
          <a:p>
            <a:r>
              <a:rPr lang="ru-RU" sz="1600" dirty="0"/>
              <a:t>Деятельность лицензии может быть прекращена и в добровольном порядке</a:t>
            </a:r>
            <a:r>
              <a:rPr lang="ru-RU" sz="1600" b="1" dirty="0"/>
              <a:t>, </a:t>
            </a:r>
            <a:r>
              <a:rPr lang="ru-RU" sz="1600" dirty="0"/>
              <a:t>если:</a:t>
            </a:r>
          </a:p>
          <a:p>
            <a:pPr lvl="0"/>
            <a:r>
              <a:rPr lang="ru-RU" sz="1600" dirty="0"/>
              <a:t>подано заявление о прекращении лицензируемого вида деятельности;</a:t>
            </a:r>
          </a:p>
          <a:p>
            <a:pPr lvl="0"/>
            <a:r>
              <a:rPr lang="ru-RU" sz="1600" dirty="0"/>
              <a:t>прекращена деятельность физического лица в качестве ИП;</a:t>
            </a:r>
          </a:p>
          <a:p>
            <a:pPr lvl="0"/>
            <a:r>
              <a:rPr lang="ru-RU" sz="1600" dirty="0"/>
              <a:t>прекращена деятельность юридического лица (за исключением реорганизации).</a:t>
            </a:r>
          </a:p>
          <a:p>
            <a:r>
              <a:rPr lang="ru-RU" sz="1600" dirty="0"/>
              <a:t>При прекращении деятельности ИП или </a:t>
            </a:r>
            <a:r>
              <a:rPr lang="ru-RU" sz="1600" dirty="0" err="1"/>
              <a:t>юрлица</a:t>
            </a:r>
            <a:r>
              <a:rPr lang="ru-RU" sz="1600" dirty="0"/>
              <a:t> сообщать об этом в лицензирующий орган не надо, это сделает налоговая инспекция.</a:t>
            </a:r>
          </a:p>
        </p:txBody>
      </p:sp>
    </p:spTree>
    <p:extLst>
      <p:ext uri="{BB962C8B-B14F-4D97-AF65-F5344CB8AC3E}">
        <p14:creationId xmlns:p14="http://schemas.microsoft.com/office/powerpoint/2010/main" val="1932318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6249" y="687371"/>
            <a:ext cx="89457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Ответственность за работу без лицензии</a:t>
            </a:r>
            <a:endParaRPr lang="ru-RU" dirty="0"/>
          </a:p>
          <a:p>
            <a:r>
              <a:rPr lang="ru-RU" dirty="0"/>
              <a:t>За нарушение законов о лицензировании предусмотрена административная ответственность:</a:t>
            </a:r>
          </a:p>
          <a:p>
            <a:r>
              <a:rPr lang="ru-RU" dirty="0"/>
              <a:t>– за деятельность без лицензии по статье 14.1 (п. 2) КоАП РФ: штраф для организаций от 40 до 50 тысяч рублей, для ИП – от 4 до 5 тысяч рублей, при этом допускается конфискация продукции, орудий производства и сырья;</a:t>
            </a:r>
          </a:p>
          <a:p>
            <a:r>
              <a:rPr lang="ru-RU" dirty="0"/>
              <a:t>– за деятельность с нарушением условий выданной лицензии по статье 14.1 (п. 3) КоАП РФ: штраф для организаций от 30 до 40 тысяч рублей, для ИП – от 3 до 4 тысяч рублей;</a:t>
            </a:r>
          </a:p>
          <a:p>
            <a:r>
              <a:rPr lang="ru-RU" dirty="0"/>
              <a:t>– за деятельность с грубым нарушением условий выданной лицензии по статье 14.1 (п. 4) КоАП РФ: штраф для организаций от 100 до 200 тысяч рублей, для ИП – от 4 до 8 тысяч рублей или административное приостановление деятельности на срок до 90 суток.</a:t>
            </a:r>
          </a:p>
          <a:p>
            <a:r>
              <a:rPr lang="ru-RU" dirty="0"/>
              <a:t>Если при этом деятельность без лицензии причинила крупный ущерб гражданам, организациям, государству или принесла доход в крупном размере (более 1,5 млн. рублей), то возможно привлечение и к уголовной ответственности по статье 171 УК РФ – штраф до 300 тысяч рублей или арест до шести месяцев.</a:t>
            </a:r>
          </a:p>
        </p:txBody>
      </p:sp>
    </p:spTree>
    <p:extLst>
      <p:ext uri="{BB962C8B-B14F-4D97-AF65-F5344CB8AC3E}">
        <p14:creationId xmlns:p14="http://schemas.microsoft.com/office/powerpoint/2010/main" val="9204706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6796" y="2151070"/>
            <a:ext cx="8911687" cy="1280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БЛАГОДАРЮ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86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A25AA87-D722-4652-BF55-3F9670866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9186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600" dirty="0">
                <a:solidFill>
                  <a:srgbClr val="FF0000"/>
                </a:solidFill>
              </a:rPr>
              <a:t>1. </a:t>
            </a:r>
            <a:r>
              <a:rPr lang="ru-RU" sz="2800" dirty="0">
                <a:solidFill>
                  <a:srgbClr val="FF0000"/>
                </a:solidFill>
              </a:rPr>
              <a:t>Нормативно-правовая база предпринимательской деятельности в РФ.</a:t>
            </a:r>
            <a:endParaRPr lang="ru-RU" sz="2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72683" y="1720839"/>
            <a:ext cx="785673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-Конституционное законодательство</a:t>
            </a:r>
          </a:p>
          <a:p>
            <a:r>
              <a:rPr lang="ru-RU" b="1" dirty="0"/>
              <a:t>-Гражданское законодательство</a:t>
            </a:r>
          </a:p>
          <a:p>
            <a:r>
              <a:rPr lang="ru-RU" b="1" dirty="0"/>
              <a:t>-Трудовое законодательство</a:t>
            </a:r>
          </a:p>
          <a:p>
            <a:r>
              <a:rPr lang="ru-RU" b="1" dirty="0"/>
              <a:t>-Налоговое законодательство</a:t>
            </a:r>
          </a:p>
          <a:p>
            <a:r>
              <a:rPr lang="ru-RU" b="1" dirty="0"/>
              <a:t>-Федеральные законы</a:t>
            </a:r>
          </a:p>
          <a:p>
            <a:r>
              <a:rPr lang="ru-RU" b="1" dirty="0"/>
              <a:t>-Подзаконные акты Российской Федерации</a:t>
            </a:r>
          </a:p>
          <a:p>
            <a:r>
              <a:rPr lang="ru-RU" b="1" dirty="0"/>
              <a:t>-Законы и правовые акты субъектов Российской Федерации</a:t>
            </a:r>
          </a:p>
          <a:p>
            <a:r>
              <a:rPr lang="ru-RU" b="1" dirty="0"/>
              <a:t>-Хозяйственно-правовые акты органов местного самоуправления</a:t>
            </a:r>
          </a:p>
          <a:p>
            <a:r>
              <a:rPr lang="ru-RU" b="1" dirty="0"/>
              <a:t>-Локальные нормативные акты хозяйствующих субъектов</a:t>
            </a:r>
          </a:p>
        </p:txBody>
      </p:sp>
    </p:spTree>
    <p:extLst>
      <p:ext uri="{BB962C8B-B14F-4D97-AF65-F5344CB8AC3E}">
        <p14:creationId xmlns:p14="http://schemas.microsoft.com/office/powerpoint/2010/main" val="3130071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87369" y="412318"/>
            <a:ext cx="988676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Конституционное законодательство</a:t>
            </a:r>
            <a:r>
              <a:rPr lang="ru-RU" dirty="0"/>
              <a:t> представлено Конституцией Российской Федерации, в которой заложены конституционные основы предпринимательства, как и всей системы рыночной экономики. Конституция Российской Федерации имеет высшую юридическую </a:t>
            </a:r>
            <a:r>
              <a:rPr lang="ru-RU" dirty="0" smtClean="0"/>
              <a:t>силу.</a:t>
            </a:r>
          </a:p>
          <a:p>
            <a:r>
              <a:rPr lang="ru-RU" dirty="0"/>
              <a:t>Непосредственное отношение к регулированию рынка имеет ряд статей Конституции, которые устанавливают правовые основы единого пространства России: </a:t>
            </a:r>
            <a:endParaRPr lang="ru-RU" dirty="0" smtClean="0"/>
          </a:p>
          <a:p>
            <a:r>
              <a:rPr lang="ru-RU" dirty="0" smtClean="0"/>
              <a:t>1)статья </a:t>
            </a:r>
            <a:r>
              <a:rPr lang="ru-RU" dirty="0"/>
              <a:t>8 - о единстве экономического и правового пространства России; о многообразии форм собственности;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) Статья 9 - о частной собственности на землю;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) Статья 15 - о соответствии национального законодательства общепринятым принципам и нормам международного права; </a:t>
            </a:r>
            <a:endParaRPr lang="ru-RU" dirty="0" smtClean="0"/>
          </a:p>
          <a:p>
            <a:r>
              <a:rPr lang="ru-RU" dirty="0" smtClean="0"/>
              <a:t>4</a:t>
            </a:r>
            <a:r>
              <a:rPr lang="ru-RU" dirty="0"/>
              <a:t>) Статья 74 - о свободном перемещении товаров, услуг и финансовых средств на территории РФ.</a:t>
            </a:r>
          </a:p>
        </p:txBody>
      </p:sp>
      <p:pic>
        <p:nvPicPr>
          <p:cNvPr id="1026" name="Picture 2" descr="https://sun9-81.userapi.com/impg/6Fycy2kU3x78-l-yACy5ZRbh6gjetYpnbg5jfA/j87GNKMlN1s.jpg?size=1020x649&amp;quality=96&amp;sign=2e3721b82038f898ea476bc21ca9511e&amp;c_uniq_tag=_u1S7SEeOxSZtYlDJK-hn9mnJDUoct8J2zoSoSO-rRE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898" y="4251000"/>
            <a:ext cx="3789871" cy="2411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18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6959" y="445961"/>
            <a:ext cx="1015605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/>
              <a:t>Гражданское законодательство</a:t>
            </a:r>
            <a:r>
              <a:rPr lang="ru-RU" dirty="0"/>
              <a:t> представлено </a:t>
            </a:r>
            <a:r>
              <a:rPr lang="ru-RU" b="1" dirty="0"/>
              <a:t>Гражданским Кодексом РФ</a:t>
            </a:r>
            <a:r>
              <a:rPr lang="ru-RU" dirty="0"/>
              <a:t>, основополагающим сводом законов о формах и условиях предпринимательства. Гражданский кодекс закрепляет право граждан и их объединений на занятие предпринимательством в качестве их абсолютного частного права; гарантирует каждому субъекту права подлинные имущественные и личные права, не подверженные вторжению в эту сферу государства; предоставляет право обладания любым имуществом без ограничения его состава, количества и стоимости, а ограничения в отношении отдельных объектов могут быть лишь по соображениям общественной пользы и безопасности; наконец, предусматривает защиту среди других личных благ деловой репутации и предпринимательской </a:t>
            </a:r>
            <a:r>
              <a:rPr lang="ru-RU" dirty="0" smtClean="0"/>
              <a:t>тайны</a:t>
            </a:r>
          </a:p>
          <a:p>
            <a:pPr algn="just"/>
            <a:endParaRPr lang="ru-RU" dirty="0" smtClean="0"/>
          </a:p>
          <a:p>
            <a:r>
              <a:rPr lang="ru-RU" b="1" i="1" dirty="0"/>
              <a:t>Трудовое законодательство</a:t>
            </a:r>
            <a:r>
              <a:rPr lang="ru-RU" dirty="0"/>
              <a:t> представлено </a:t>
            </a:r>
            <a:r>
              <a:rPr lang="ru-RU" b="1" dirty="0"/>
              <a:t>Трудовым Кодексом РФ</a:t>
            </a:r>
            <a:r>
              <a:rPr lang="ru-RU" dirty="0"/>
              <a:t>. Трудовой Кодекс - основной систематизированный законодательный акт, регулирующий трудовые отношения в РФ, содержит нормы, цель которых — создать благоприятные условия труда, обеспечить защиту прав и интересов работников и работодателей, а также необходимую правовую базу для изменения правового характера трудовых отношений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i="1" dirty="0"/>
              <a:t>Налоговое законодательство</a:t>
            </a:r>
            <a:r>
              <a:rPr lang="ru-RU" dirty="0"/>
              <a:t> представлено </a:t>
            </a:r>
            <a:r>
              <a:rPr lang="ru-RU" b="1" dirty="0"/>
              <a:t>Налоговым Кодексом РФ</a:t>
            </a:r>
            <a:r>
              <a:rPr lang="ru-RU" dirty="0"/>
              <a:t>. Налоговый Кодекс - свод законодательных актов о налогообложении, объединенных в один целостный документ. На основе этого документа устанавливаются принципы построения и функционирования налоговой системы РФ.</a:t>
            </a:r>
          </a:p>
        </p:txBody>
      </p:sp>
    </p:spTree>
    <p:extLst>
      <p:ext uri="{BB962C8B-B14F-4D97-AF65-F5344CB8AC3E}">
        <p14:creationId xmlns:p14="http://schemas.microsoft.com/office/powerpoint/2010/main" val="121533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57779" y="709136"/>
            <a:ext cx="965890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Федеральные законы</a:t>
            </a:r>
            <a:r>
              <a:rPr lang="ru-RU" dirty="0"/>
              <a:t>, регулирующие предпринимательскую деятельность можно разделить на группы: </a:t>
            </a:r>
            <a:endParaRPr lang="ru-RU" dirty="0" smtClean="0"/>
          </a:p>
          <a:p>
            <a:pPr marL="342900" indent="-342900">
              <a:buAutoNum type="arabicParenR"/>
            </a:pPr>
            <a:r>
              <a:rPr lang="ru-RU" dirty="0"/>
              <a:t>законы, регулирующие общее состояние определенного вида рынка (пример: «О рынке ценных бумаг», </a:t>
            </a:r>
            <a:r>
              <a:rPr lang="ru-RU" dirty="0" smtClean="0"/>
              <a:t>«О </a:t>
            </a:r>
            <a:r>
              <a:rPr lang="ru-RU" dirty="0"/>
              <a:t>розничных рынках и о внесении изменений </a:t>
            </a:r>
            <a:r>
              <a:rPr lang="ru-RU" dirty="0" smtClean="0"/>
              <a:t>Трудовой </a:t>
            </a:r>
            <a:r>
              <a:rPr lang="ru-RU" dirty="0"/>
              <a:t>кодекс Российской </a:t>
            </a:r>
            <a:r>
              <a:rPr lang="ru-RU" dirty="0" smtClean="0"/>
              <a:t>Федерации»); </a:t>
            </a:r>
            <a:endParaRPr lang="ru-RU" dirty="0"/>
          </a:p>
          <a:p>
            <a:pPr marL="342900" indent="-342900">
              <a:buAutoNum type="arabicParenR"/>
            </a:pPr>
            <a:r>
              <a:rPr lang="ru-RU" dirty="0" smtClean="0"/>
              <a:t>законы</a:t>
            </a:r>
            <a:r>
              <a:rPr lang="ru-RU" dirty="0"/>
              <a:t>, устанавливающие правовое положение субъектов, действующих на рынке (пример: «Об акционерных обществах</a:t>
            </a:r>
            <a:r>
              <a:rPr lang="ru-RU" dirty="0" smtClean="0"/>
              <a:t>», «О некоммерческих организациях», «Об обществах с ограниченной ответственностью»); </a:t>
            </a:r>
          </a:p>
          <a:p>
            <a:pPr marL="342900" indent="-342900">
              <a:buAutoNum type="arabicParenR"/>
            </a:pPr>
            <a:r>
              <a:rPr lang="ru-RU" dirty="0" smtClean="0"/>
              <a:t>законы</a:t>
            </a:r>
            <a:r>
              <a:rPr lang="ru-RU" dirty="0"/>
              <a:t>, регулирующие отдельные виды предпринимательской деятельности (пример: «О рекламе</a:t>
            </a:r>
            <a:r>
              <a:rPr lang="ru-RU" dirty="0" smtClean="0"/>
              <a:t>», «Об аудиторской деятельности», ); </a:t>
            </a:r>
          </a:p>
          <a:p>
            <a:pPr marL="342900" indent="-342900">
              <a:buAutoNum type="arabicParenR"/>
            </a:pPr>
            <a:r>
              <a:rPr lang="ru-RU" dirty="0"/>
              <a:t>законы, совмещающие в себе сферы регулирования второй и третьей группы, то есть устанавливающие правовое положение субъектов, занимающихся каким-либо видом предпринимательства (пример: «О банках и банковской деятельности», </a:t>
            </a:r>
            <a:r>
              <a:rPr lang="ru-RU" dirty="0" smtClean="0"/>
              <a:t>«О </a:t>
            </a:r>
            <a:r>
              <a:rPr lang="ru-RU" dirty="0"/>
              <a:t>развитии малого и среднего предпринимательства в Российской </a:t>
            </a:r>
            <a:r>
              <a:rPr lang="ru-RU" dirty="0" smtClean="0"/>
              <a:t>Федерации») </a:t>
            </a:r>
            <a:endParaRPr lang="ru-RU" dirty="0"/>
          </a:p>
          <a:p>
            <a:pPr marL="342900" indent="-342900">
              <a:buAutoNum type="arabicParenR"/>
            </a:pPr>
            <a:r>
              <a:rPr lang="ru-RU" dirty="0" smtClean="0"/>
              <a:t>законы</a:t>
            </a:r>
            <a:r>
              <a:rPr lang="ru-RU" dirty="0"/>
              <a:t>, устанавливающие требования к предпринимательской деятельности (пример: «О лицензировании отдельных видов деятельности</a:t>
            </a:r>
            <a:r>
              <a:rPr lang="ru-RU" dirty="0" smtClean="0"/>
              <a:t>», «О валютном регулировании и валютном контроле», «О таможенном регулировании в Российской Федерации»)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957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352" y="518682"/>
            <a:ext cx="10351363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Подзаконные акты РФ</a:t>
            </a:r>
            <a:r>
              <a:rPr lang="ru-RU" dirty="0"/>
              <a:t> играют большую роль в деле регулирования предпринимательской деятельности и включают: указы Президента РФ; постановления Правительства РФ; нормативные акты федеральных органов исполнительной </a:t>
            </a:r>
            <a:r>
              <a:rPr lang="ru-RU" dirty="0" smtClean="0"/>
              <a:t>власти (например,  Постановление правительства РФ «Об </a:t>
            </a:r>
            <a:r>
              <a:rPr lang="ru-RU" dirty="0"/>
              <a:t>уведомительном порядке начала осуществления отдельных видов предпринимательской </a:t>
            </a:r>
            <a:r>
              <a:rPr lang="ru-RU" dirty="0" smtClean="0"/>
              <a:t>деятельности»</a:t>
            </a:r>
            <a:endParaRPr lang="ru-RU" dirty="0"/>
          </a:p>
          <a:p>
            <a:r>
              <a:rPr lang="ru-RU" b="1" i="1" dirty="0" smtClean="0"/>
              <a:t>Законы </a:t>
            </a:r>
            <a:r>
              <a:rPr lang="ru-RU" b="1" i="1" dirty="0"/>
              <a:t>и правовые акты субъектов Российской Федерации</a:t>
            </a:r>
            <a:r>
              <a:rPr lang="ru-RU" dirty="0"/>
              <a:t> -нормативные правовые акты, принимаемые законодательным (представительным) органом субъекта Российской Федерации в соответствии с Конституцией РФ и федеральными законами, конституцией или уставом субъекта Российской Федерации и регулирующие основные вопросы государственного, экономического и социального развития, находящиеся в ведении субъекта Федерации и в совместном ведении</a:t>
            </a:r>
            <a:r>
              <a:rPr lang="ru-RU" dirty="0" smtClean="0"/>
              <a:t>. (Например: Закон Краснодарского края « О внеуличном транспорте краснодарского края»)</a:t>
            </a:r>
          </a:p>
          <a:p>
            <a:r>
              <a:rPr lang="ru-RU" b="1" i="1" dirty="0" smtClean="0"/>
              <a:t>Хозяйственно-правовые </a:t>
            </a:r>
            <a:r>
              <a:rPr lang="ru-RU" b="1" i="1" dirty="0"/>
              <a:t>акты органов местного самоуправления</a:t>
            </a:r>
            <a:r>
              <a:rPr lang="ru-RU" dirty="0"/>
              <a:t> издаются на основе: главы 8 Конституции РФ «Местное самоуправление», Федерального закона от 6 октября 2003 г. № 131-ФЗ «Об общих принципах организации местного самоуправления в Российской Федерации» (Пример Муниципальная программа «Развитие малого и среднего предпринимательства» на 2018 – 2020 годы, утв. Постановлением Администрации </a:t>
            </a:r>
            <a:r>
              <a:rPr lang="ru-RU" dirty="0" err="1"/>
              <a:t>Хасанского</a:t>
            </a:r>
            <a:r>
              <a:rPr lang="ru-RU" dirty="0"/>
              <a:t> муниципального района Приморского края от 01.11.2017 </a:t>
            </a:r>
            <a:r>
              <a:rPr lang="ru-RU" dirty="0" smtClean="0"/>
              <a:t>г).</a:t>
            </a:r>
          </a:p>
          <a:p>
            <a:r>
              <a:rPr lang="ru-RU" b="1" i="1" dirty="0" smtClean="0"/>
              <a:t>Локальные </a:t>
            </a:r>
            <a:r>
              <a:rPr lang="ru-RU" b="1" i="1" dirty="0"/>
              <a:t>нормативные акты хозяйствующих субъектов</a:t>
            </a:r>
            <a:r>
              <a:rPr lang="ru-RU" b="1" dirty="0"/>
              <a:t> </a:t>
            </a:r>
            <a:r>
              <a:rPr lang="ru-RU" dirty="0"/>
              <a:t>издаются с целью регулирования собственной предпринимательской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98498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35332" y="34157"/>
            <a:ext cx="92860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2. Государственная </a:t>
            </a:r>
            <a:r>
              <a:rPr lang="ru-RU" b="1" dirty="0">
                <a:solidFill>
                  <a:srgbClr val="FF0000"/>
                </a:solidFill>
              </a:rPr>
              <a:t>регистрация предпринимательской деятельности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321" y="397729"/>
            <a:ext cx="10715347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Для регистрации индивидуального предпринимателя </a:t>
            </a:r>
            <a:r>
              <a:rPr lang="ru-RU" dirty="0"/>
              <a:t>в налоговые органы представляются только паспорт гражданина РФ, бланк заявления с указанием видов деятельности предпринимателя, свидетельство ИНН и квитанция об оплате госпошлины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endParaRPr lang="ru-RU" dirty="0"/>
          </a:p>
          <a:p>
            <a:r>
              <a:rPr lang="ru-RU" b="1" dirty="0"/>
              <a:t>Для юридического лица список документов намного шире:</a:t>
            </a:r>
          </a:p>
          <a:p>
            <a:pPr lvl="0"/>
            <a:r>
              <a:rPr lang="ru-RU" dirty="0"/>
              <a:t>заявление о государственной регистрации по установленной форме, которая отличается для разных видов предприятий;</a:t>
            </a:r>
          </a:p>
          <a:p>
            <a:pPr lvl="0"/>
            <a:r>
              <a:rPr lang="ru-RU" dirty="0"/>
              <a:t>учредительные документы;</a:t>
            </a:r>
          </a:p>
          <a:p>
            <a:pPr lvl="0"/>
            <a:r>
              <a:rPr lang="ru-RU" dirty="0"/>
              <a:t>решение о назначении руководителя или органа управления юридического лица;</a:t>
            </a:r>
          </a:p>
          <a:p>
            <a:pPr lvl="0"/>
            <a:r>
              <a:rPr lang="ru-RU" dirty="0"/>
              <a:t>сведения о формировании уставного капитала;</a:t>
            </a:r>
          </a:p>
          <a:p>
            <a:pPr lvl="0"/>
            <a:r>
              <a:rPr lang="ru-RU" dirty="0"/>
              <a:t>платежный документ, подтверждающий оплату госпошлины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r>
              <a:rPr lang="ru-RU" dirty="0"/>
              <a:t>Предприниматель подает документы по месту жительства, юридические лица - в налоговый орган на территории предполагаемой деятельности.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После </a:t>
            </a:r>
            <a:r>
              <a:rPr lang="ru-RU" dirty="0"/>
              <a:t>проверки документов предприниматель и юридические лица получают свидетельство о государственной регистрации и получают право осуществлять указанную деятельность.</a:t>
            </a:r>
          </a:p>
          <a:p>
            <a:r>
              <a:rPr lang="ru-RU" dirty="0"/>
              <a:t>Срок действия государственной регистрации не ограничен, а налоговые органы РФ не имеют право в произвольном порядке прекратить деятельность организации или предпринимателя. Тем не менее, по заявлению налогового органа в судебном порядке регистрация может быть отменена в соответствии с основаниями, предусмотренными законодательством РФ.</a:t>
            </a:r>
          </a:p>
        </p:txBody>
      </p:sp>
    </p:spTree>
    <p:extLst>
      <p:ext uri="{BB962C8B-B14F-4D97-AF65-F5344CB8AC3E}">
        <p14:creationId xmlns:p14="http://schemas.microsoft.com/office/powerpoint/2010/main" val="207902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63914" y="229470"/>
            <a:ext cx="7072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3. Лицензирование </a:t>
            </a:r>
            <a:r>
              <a:rPr lang="ru-RU" b="1" dirty="0">
                <a:solidFill>
                  <a:srgbClr val="FF0000"/>
                </a:solidFill>
              </a:rPr>
              <a:t>предпринимательской деятельности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2" name="Picture 4" descr="https://xn--80akrjlccflc2b8e.xn--p1ai/upload/iblock/61e/61e8d9c2e6661d7a754171b5f41fd1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824" y="1544717"/>
            <a:ext cx="3848802" cy="5304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po-rabote.ru/wp-content/uploads/e/3/7/e37a8ebfefa129f0be589e8bc18e7cfb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806" y="1855431"/>
            <a:ext cx="7077018" cy="500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cf.ppt-online.org/files/slide/p/PqNTX8vYphMGi4FdwObSsmQfj6gH1retUK5zxB/slide-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8" t="31162" r="12032" b="43468"/>
          <a:stretch/>
        </p:blipFill>
        <p:spPr bwMode="auto">
          <a:xfrm>
            <a:off x="790120" y="598802"/>
            <a:ext cx="7572652" cy="133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327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44823" y="533062"/>
            <a:ext cx="92830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Основные направления коммерческой деятельности, требующие разрешения, определяются федеральным законом </a:t>
            </a:r>
            <a:endParaRPr lang="ru-RU" b="1" dirty="0" smtClean="0"/>
          </a:p>
          <a:p>
            <a:r>
              <a:rPr lang="ru-RU" b="1" dirty="0" smtClean="0"/>
              <a:t>№</a:t>
            </a:r>
            <a:r>
              <a:rPr lang="ru-RU" b="1" dirty="0"/>
              <a:t> 99-ФЗ от 04.05.2011 «О лицензировании отдельных видов деятельности»</a:t>
            </a:r>
            <a:r>
              <a:rPr lang="ru-RU" dirty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3783" y="1456392"/>
            <a:ext cx="1121249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- фармацевтическая </a:t>
            </a:r>
            <a:r>
              <a:rPr lang="ru-RU" dirty="0"/>
              <a:t>деятельность;</a:t>
            </a:r>
          </a:p>
          <a:p>
            <a:pPr lvl="0"/>
            <a:r>
              <a:rPr lang="ru-RU" dirty="0" smtClean="0"/>
              <a:t>- пассажирские </a:t>
            </a:r>
            <a:r>
              <a:rPr lang="ru-RU" dirty="0"/>
              <a:t>перевозки;</a:t>
            </a:r>
          </a:p>
          <a:p>
            <a:pPr lvl="0"/>
            <a:r>
              <a:rPr lang="ru-RU" dirty="0" smtClean="0"/>
              <a:t>- охранная </a:t>
            </a:r>
            <a:r>
              <a:rPr lang="ru-RU" dirty="0"/>
              <a:t>и детективная деятельность;</a:t>
            </a:r>
          </a:p>
          <a:p>
            <a:pPr lvl="0"/>
            <a:r>
              <a:rPr lang="ru-RU" dirty="0" smtClean="0"/>
              <a:t>- хранение </a:t>
            </a:r>
            <a:r>
              <a:rPr lang="ru-RU" dirty="0"/>
              <a:t>и реализация лома чёрных и цветных металлов;</a:t>
            </a:r>
          </a:p>
          <a:p>
            <a:pPr lvl="0"/>
            <a:r>
              <a:rPr lang="ru-RU" dirty="0" smtClean="0"/>
              <a:t>- оказание </a:t>
            </a:r>
            <a:r>
              <a:rPr lang="ru-RU" dirty="0"/>
              <a:t>услуг связи;</a:t>
            </a:r>
          </a:p>
          <a:p>
            <a:pPr lvl="0"/>
            <a:r>
              <a:rPr lang="ru-RU" dirty="0" smtClean="0"/>
              <a:t>- ведение </a:t>
            </a:r>
            <a:r>
              <a:rPr lang="ru-RU" dirty="0"/>
              <a:t>телевизионного и радиовещания;</a:t>
            </a:r>
          </a:p>
          <a:p>
            <a:pPr lvl="0"/>
            <a:r>
              <a:rPr lang="ru-RU" dirty="0" smtClean="0"/>
              <a:t>- оказание </a:t>
            </a:r>
            <a:r>
              <a:rPr lang="ru-RU" dirty="0"/>
              <a:t>медицинских услуг</a:t>
            </a:r>
            <a:r>
              <a:rPr lang="ru-RU" dirty="0" smtClean="0"/>
              <a:t>.</a:t>
            </a:r>
          </a:p>
          <a:p>
            <a:pPr marL="285750" lvl="0" indent="-285750">
              <a:buFontTx/>
              <a:buChar char="-"/>
            </a:pPr>
            <a:r>
              <a:rPr lang="ru-RU" dirty="0" smtClean="0"/>
              <a:t>геодезическая </a:t>
            </a:r>
            <a:r>
              <a:rPr lang="ru-RU" dirty="0"/>
              <a:t>и картографическая </a:t>
            </a:r>
            <a:r>
              <a:rPr lang="ru-RU" dirty="0">
                <a:solidFill>
                  <a:srgbClr val="FF0000"/>
                </a:solidFill>
                <a:hlinkClick r:id="rId2"/>
              </a:rPr>
              <a:t>деятельность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dirty="0"/>
              <a:t>(за исключением указанных видов деятельности, осуществляемых личным составом Вооруженных Сил Российской Федерации в целях обеспечения обороны Российской Федерации, а также при осуществлении градостроительной и кадастровой деятельности, недропользования</a:t>
            </a:r>
            <a:r>
              <a:rPr lang="ru-RU" dirty="0" smtClean="0"/>
              <a:t>), </a:t>
            </a:r>
            <a:r>
              <a:rPr lang="ru-RU" dirty="0"/>
              <a:t> результате которой осуществляются создание государственных топографических карт или государственных топографических планов, государственных геодезических сетей, государственных нивелирных сетей и государственных гравиметрических </a:t>
            </a:r>
            <a:r>
              <a:rPr lang="ru-RU" dirty="0" smtClean="0"/>
              <a:t>сетей</a:t>
            </a:r>
          </a:p>
          <a:p>
            <a:pPr lvl="0"/>
            <a:r>
              <a:rPr lang="ru-RU" b="1" dirty="0" smtClean="0"/>
              <a:t>Положениями </a:t>
            </a:r>
            <a:r>
              <a:rPr lang="ru-RU" b="1" dirty="0"/>
              <a:t>о лицензировании конкретных видов деятельности</a:t>
            </a:r>
            <a:r>
              <a:rPr lang="ru-RU" dirty="0"/>
              <a:t> устанавливаются исчерпывающие перечни выполняемых работ, оказываемых услуг, составляющих лицензируемый вид деятельности, в случае, если указанные перечни не установлены федеральными законами.</a:t>
            </a:r>
            <a:endParaRPr lang="ru-RU" dirty="0" smtClean="0"/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290288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396</TotalTime>
  <Words>626</Words>
  <Application>Microsoft Office PowerPoint</Application>
  <PresentationFormat>Произвольный</PresentationFormat>
  <Paragraphs>164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Легкий дым</vt:lpstr>
      <vt:lpstr>Презентация к теме «Организационно-управленческие основы технологического предпринимательства»</vt:lpstr>
      <vt:lpstr>1. Нормативно-правовая база предпринимательской деятельности в РФ.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теме «Введение в Технологическое предпринимательство»</dc:title>
  <dc:creator>User</dc:creator>
  <cp:lastModifiedBy>User</cp:lastModifiedBy>
  <cp:revision>23</cp:revision>
  <dcterms:created xsi:type="dcterms:W3CDTF">2023-09-14T18:52:12Z</dcterms:created>
  <dcterms:modified xsi:type="dcterms:W3CDTF">2023-10-17T20:45:48Z</dcterms:modified>
</cp:coreProperties>
</file>