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87" r:id="rId6"/>
    <p:sldId id="275" r:id="rId7"/>
    <p:sldId id="260" r:id="rId8"/>
    <p:sldId id="263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4" r:id="rId17"/>
    <p:sldId id="285" r:id="rId18"/>
    <p:sldId id="283" r:id="rId19"/>
    <p:sldId id="286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 snapToGrid="0">
      <p:cViewPr>
        <p:scale>
          <a:sx n="86" d="100"/>
          <a:sy n="86" d="100"/>
        </p:scale>
        <p:origin x="-576" y="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C5D77-D4D6-4878-89C6-589F8F62887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045EE-4298-4033-A49B-2A79A4976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Стратегическое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планирование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технологическом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предпринимательстве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1/slide/v/VUS9Pfhy7lJKournw5I16TEBcbeWqxv2sDiCMpkdH/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7" t="16871" r="6116" b="13743"/>
          <a:stretch/>
        </p:blipFill>
        <p:spPr bwMode="auto">
          <a:xfrm>
            <a:off x="213278" y="6573"/>
            <a:ext cx="4341183" cy="266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2.3. Цели организ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402" y="2951938"/>
            <a:ext cx="7177381" cy="393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f.ppt-online.org/files/slide/x/XHZL4vmh1B5JOIfA6Mnw2pE8b9dtjRGYoi0esSVkD/slide-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72" b="23100"/>
          <a:stretch/>
        </p:blipFill>
        <p:spPr bwMode="auto">
          <a:xfrm>
            <a:off x="4515167" y="6573"/>
            <a:ext cx="7676833" cy="169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6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f.ppt-online.org/files1/slide/4/46B9zXs51heYdx0OPvEQiyqW7MHTjubfDVngwFpR2A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182" y="637142"/>
            <a:ext cx="97536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2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39626" y="135345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Методы </a:t>
            </a:r>
            <a:r>
              <a:rPr lang="ru-RU" dirty="0">
                <a:solidFill>
                  <a:srgbClr val="FF0000"/>
                </a:solidFill>
              </a:rPr>
              <a:t>стратегического планирования </a:t>
            </a:r>
          </a:p>
        </p:txBody>
      </p:sp>
      <p:pic>
        <p:nvPicPr>
          <p:cNvPr id="4098" name="Picture 2" descr="https://cf.ppt-online.org/files/slide/r/R4c0Ej2VdxfP9BogT5ilvMWFtZAsQYC3bJzUe1/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0"/>
          <a:stretch/>
        </p:blipFill>
        <p:spPr bwMode="auto">
          <a:xfrm>
            <a:off x="1655901" y="1571348"/>
            <a:ext cx="9753600" cy="474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f.ppt-online.org/files/slide/s/s2pNd8Jf3eGqSRHBhzV1gy4lXPD5AbCMU0cT6a/slid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5" b="72695"/>
          <a:stretch/>
        </p:blipFill>
        <p:spPr bwMode="auto">
          <a:xfrm>
            <a:off x="2437137" y="504677"/>
            <a:ext cx="8011881" cy="112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 descr="https://zvukobook.ru/800/600/https/theslide.ru/img/thumbs/e62ef878b3a423d52a6340681de530c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zvukobook.ru/800/600/https/theslide.ru/img/thumbs/e62ef878b3a423d52a6340681de530c5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8" t="23690" r="38364" b="29320"/>
          <a:stretch/>
        </p:blipFill>
        <p:spPr bwMode="auto">
          <a:xfrm>
            <a:off x="3107184" y="160338"/>
            <a:ext cx="5007006" cy="322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 descr="https://psiola-center.ru/wp-content/uploads/d/c/e/dce2cded0613f9bcc540f78cad3aaeb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" t="25863" r="3840" b="14229"/>
          <a:stretch/>
        </p:blipFill>
        <p:spPr bwMode="auto">
          <a:xfrm>
            <a:off x="2121763" y="3382932"/>
            <a:ext cx="7590408" cy="369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2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itnessclub-beauty.ru/wp-content/uploads/b/8/6/b865564830dac0eff4c06f91a02a23d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900" y="0"/>
            <a:ext cx="9059080" cy="678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tudfile.net/html/2706/830/html_CYP8D8pf3E.DM50/img-EIs_I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072" y="1433583"/>
            <a:ext cx="7904024" cy="511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5624" y="110478"/>
            <a:ext cx="1112372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/>
              <a:t>PEST-анализ</a:t>
            </a:r>
            <a:r>
              <a:rPr lang="ru-RU" sz="1700" dirty="0"/>
              <a:t> — это маркетинговый инструмент для долгосрочного планирования в бизнесе, который позволяет учесть влияние факторов окружающей среды. Прогнозирование последствий такого влияния помогает принимать обоснованные решения, минимизировать ошибки</a:t>
            </a:r>
            <a:r>
              <a:rPr lang="ru-RU" sz="1700" dirty="0" smtClean="0"/>
              <a:t>. </a:t>
            </a:r>
          </a:p>
          <a:p>
            <a:r>
              <a:rPr lang="ru-RU" sz="1700" dirty="0"/>
              <a:t>Методику используют, чтобы изучить потенциальный рынок при выводе нового продукта, для оценки основных тенденций, а также для выявления рисков и возможностей.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7807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1.showslide.ru/s_slide/65747ce796ce5c9803a8907ccfebf92f/059cca92-8781-4204-968d-5599b79fead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t="30511" r="13642" b="1528"/>
          <a:stretch/>
        </p:blipFill>
        <p:spPr bwMode="auto">
          <a:xfrm>
            <a:off x="3098307" y="1837683"/>
            <a:ext cx="6241002" cy="466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8183" y="80263"/>
            <a:ext cx="99518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Матрица </a:t>
            </a:r>
            <a:r>
              <a:rPr lang="ru-RU" b="1" dirty="0" smtClean="0">
                <a:solidFill>
                  <a:srgbClr val="FF0000"/>
                </a:solidFill>
              </a:rPr>
              <a:t>БКГ (Бостонская </a:t>
            </a:r>
            <a:r>
              <a:rPr lang="ru-RU" b="1" dirty="0" err="1" smtClean="0">
                <a:solidFill>
                  <a:srgbClr val="FF0000"/>
                </a:solidFill>
              </a:rPr>
              <a:t>Консалтингова</a:t>
            </a:r>
            <a:r>
              <a:rPr lang="ru-RU" b="1" dirty="0" smtClean="0">
                <a:solidFill>
                  <a:srgbClr val="FF0000"/>
                </a:solidFill>
              </a:rPr>
              <a:t> Группа) </a:t>
            </a:r>
            <a:r>
              <a:rPr lang="ru-RU" dirty="0"/>
              <a:t>― это </a:t>
            </a:r>
            <a:r>
              <a:rPr lang="ru-RU" b="1" dirty="0"/>
              <a:t>инструмент оценки рентабельности брендов, продуктовых линеек, направлений деятельности компании</a:t>
            </a:r>
            <a:r>
              <a:rPr lang="ru-RU" dirty="0"/>
              <a:t>. Он считается золотым стандартом в стратегическом планировании бизнеса. С помощью матрицы БКГ можно разумно распределить ресурсы компании: она покажет, какие товары, услуги, площадки, инструменты для продаж, способы доставки и так далее следует сохранить, от каких ― избавиться, в какие ― инвестировать больше.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2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3695" y="76719"/>
            <a:ext cx="94902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Матрица “привлекательность отрасли — конкурентоспособность” по другому называется также матрица </a:t>
            </a:r>
            <a:r>
              <a:rPr lang="ru-RU" b="1" dirty="0" err="1">
                <a:solidFill>
                  <a:srgbClr val="FF0000"/>
                </a:solidFill>
              </a:rPr>
              <a:t>General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Electric</a:t>
            </a:r>
            <a:r>
              <a:rPr lang="ru-RU" b="1" dirty="0">
                <a:solidFill>
                  <a:srgbClr val="FF0000"/>
                </a:solidFill>
              </a:rPr>
              <a:t> (GE) / </a:t>
            </a:r>
            <a:r>
              <a:rPr lang="ru-RU" b="1" dirty="0" err="1">
                <a:solidFill>
                  <a:srgbClr val="FF0000"/>
                </a:solidFill>
              </a:rPr>
              <a:t>McKinsey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— это метод портфельного анализа, который используется для разработки стратегий развития ассортимента компании. Модель GE / </a:t>
            </a:r>
            <a:r>
              <a:rPr lang="ru-RU" dirty="0" err="1"/>
              <a:t>McKinsey</a:t>
            </a:r>
            <a:r>
              <a:rPr lang="ru-RU" dirty="0"/>
              <a:t> представляет из себя матрицу, состоящую из 9 ячеек для сравнительного анализа стратегических направлений бизнеса компании.</a:t>
            </a:r>
            <a:endParaRPr lang="ru-RU" dirty="0"/>
          </a:p>
        </p:txBody>
      </p:sp>
      <p:pic>
        <p:nvPicPr>
          <p:cNvPr id="9220" name="Picture 4" descr="https://utraining.ru/wp-content/uploads/2019/10/30.-matricza-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" t="3067" r="2770" b="15639"/>
          <a:stretch/>
        </p:blipFill>
        <p:spPr bwMode="auto">
          <a:xfrm>
            <a:off x="2219416" y="1831045"/>
            <a:ext cx="7865617" cy="504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23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5" descr="i_2"/>
          <p:cNvSpPr>
            <a:spLocks noChangeAspect="1" noChangeArrowheads="1"/>
          </p:cNvSpPr>
          <p:nvPr/>
        </p:nvSpPr>
        <p:spPr bwMode="auto">
          <a:xfrm>
            <a:off x="127000" y="1603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7" descr="https://com-business.ru/wp-content/uploads/1/f/d/1fddd4e532afcba84b181c0ed07bf56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39626" y="135345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Конкурентные стратегии развития бизнеса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cf.ppt-online.org/files1/slide/c/cG9bWAnm7IPCfg6s3RDuyhikLXpFHewEaUSzq0KQV/slide-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4" b="16201"/>
          <a:stretch/>
        </p:blipFill>
        <p:spPr bwMode="auto">
          <a:xfrm>
            <a:off x="677660" y="648070"/>
            <a:ext cx="11037948" cy="526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cf.ppt-online.org/files/slide/g/GXglKVZtu8UsQjmTBd6qLHrfCAOYvS3WRcyPa9/slide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92" y="-531181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2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</a:rPr>
              <a:t>Вопросы лекции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2683" y="1782983"/>
            <a:ext cx="78567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ru-RU" dirty="0" smtClean="0"/>
              <a:t>Риски в технологическом предпринимательстве</a:t>
            </a:r>
            <a:r>
              <a:rPr lang="ru-RU" dirty="0" smtClean="0"/>
              <a:t>.</a:t>
            </a:r>
          </a:p>
          <a:p>
            <a:pPr marL="342900" lvl="0" indent="-342900">
              <a:buAutoNum type="arabicPeriod"/>
            </a:pPr>
            <a:r>
              <a:rPr lang="ru-RU" dirty="0" smtClean="0"/>
              <a:t>Понятие и сущность стратегического планирования. Стратегический анализ</a:t>
            </a:r>
            <a:r>
              <a:rPr lang="ru-RU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/>
              <a:t>Конкурентные стратегии развития бизнеса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796" y="215107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26" y="330661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1. </a:t>
            </a:r>
            <a:r>
              <a:rPr lang="ru-RU" b="1" dirty="0" smtClean="0">
                <a:solidFill>
                  <a:srgbClr val="FF0000"/>
                </a:solidFill>
              </a:rPr>
              <a:t>Риски в технологическом предпринимательстве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AutoShape 2" descr="https://image.slidesharecdn.com/random-140806150941-phpapp01/95/-2-1024.jpg?cb=14073378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4504" y="1117077"/>
            <a:ext cx="54331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Предприятия сталкиваются с множеством внешних и внутренних факторов, которые влияют как на процессы внутри компании, так и на конечный результат ее деятельности. Окружающая среда создает условия для возникновения рисков. Предпринимательский риск неотделим от предпринимательской деятельности. </a:t>
            </a:r>
          </a:p>
          <a:p>
            <a:pPr algn="just"/>
            <a:r>
              <a:rPr lang="ru-RU" b="1" dirty="0" smtClean="0"/>
              <a:t>В </a:t>
            </a:r>
            <a:r>
              <a:rPr lang="ru-RU" b="1" dirty="0"/>
              <a:t>предпринимательской деятельности риск представляет собой угрозу потери вложенных в производственный процесс ресурсов, </a:t>
            </a:r>
            <a:r>
              <a:rPr lang="ru-RU" b="1" dirty="0" err="1"/>
              <a:t>недополучение</a:t>
            </a:r>
            <a:r>
              <a:rPr lang="ru-RU" b="1" dirty="0"/>
              <a:t> планируемого дохода или появление дополнительных расходов. </a:t>
            </a:r>
            <a:r>
              <a:rPr lang="ru-RU" dirty="0"/>
              <a:t>Он может возникнуть на любом этапе производства, а также в любой сфере бизнеса: риск потерять поставщика материалов, риск выбрать неверную маркетинговую стратегию, риск нанять некомпетентного человека на ключевую должность и т. </a:t>
            </a:r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48148" y="1214735"/>
            <a:ext cx="53147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Э</a:t>
            </a:r>
            <a:r>
              <a:rPr lang="ru-RU" dirty="0" smtClean="0"/>
              <a:t>ксперты </a:t>
            </a:r>
            <a:r>
              <a:rPr lang="ru-RU" dirty="0"/>
              <a:t>выделяют </a:t>
            </a:r>
            <a:r>
              <a:rPr lang="ru-RU" b="1" dirty="0"/>
              <a:t>внутренние и внешние причины предпринимательских рисков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b="1" dirty="0" smtClean="0"/>
              <a:t>К </a:t>
            </a:r>
            <a:r>
              <a:rPr lang="ru-RU" b="1" dirty="0"/>
              <a:t>внутренним причинам </a:t>
            </a:r>
            <a:r>
              <a:rPr lang="ru-RU" dirty="0"/>
              <a:t>относят все, на что предприниматель может повлиять в стенах своей компании: тайм-менеджмент сотрудников, применение нового оборудования и технологий, охрана труда, режим работы и отдыха. </a:t>
            </a:r>
            <a:endParaRPr lang="ru-RU" dirty="0" smtClean="0"/>
          </a:p>
          <a:p>
            <a:pPr algn="just"/>
            <a:r>
              <a:rPr lang="ru-RU" b="1" dirty="0" smtClean="0"/>
              <a:t>К </a:t>
            </a:r>
            <a:r>
              <a:rPr lang="ru-RU" b="1" dirty="0"/>
              <a:t>внешним причинам </a:t>
            </a:r>
            <a:r>
              <a:rPr lang="ru-RU" dirty="0"/>
              <a:t>относят все, на что предприниматель повлиять не может: нововведения в законодательстве страны, где ведется предпринимательская деятельность; нестабильное политическое положение в государстве и в мире; сильная конкуренция, ненадежные партнеры, потеря клиентов и снижение спроса на товар; </a:t>
            </a:r>
            <a:r>
              <a:rPr lang="ru-RU" dirty="0" smtClean="0"/>
              <a:t>климатические условия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91448" y="399495"/>
            <a:ext cx="991635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Каждое предприятие сталкивается </a:t>
            </a:r>
            <a:r>
              <a:rPr lang="ru-RU" b="1" dirty="0"/>
              <a:t>с факторами внешней среды, которые формируют общие для него и других хозяйствующих субъектов виды </a:t>
            </a:r>
            <a:r>
              <a:rPr lang="ru-RU" b="1" dirty="0" smtClean="0"/>
              <a:t>рисков</a:t>
            </a:r>
          </a:p>
          <a:p>
            <a:pPr algn="just"/>
            <a:r>
              <a:rPr lang="ru-RU" dirty="0" smtClean="0"/>
              <a:t>политические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законодательные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природные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макроэкономические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b="1" dirty="0" smtClean="0"/>
              <a:t>Политические </a:t>
            </a:r>
            <a:r>
              <a:rPr lang="ru-RU" b="1" dirty="0"/>
              <a:t>риски </a:t>
            </a:r>
            <a:r>
              <a:rPr lang="ru-RU" dirty="0"/>
              <a:t>связаны с политической обстановкой в стране и деятельностью органов государственной власти (революция, военные действия, национализация частной собственности, конфискация имущества и др.). </a:t>
            </a:r>
            <a:r>
              <a:rPr lang="ru-RU" b="1" dirty="0"/>
              <a:t>Законодательные</a:t>
            </a:r>
            <a:r>
              <a:rPr lang="ru-RU" dirty="0"/>
              <a:t> предполагают изменение действующих норм с выходом новых законодательных и нормативных актов, например, ухудшающих положение компании (введение новых налогов, отмена налоговых льгот, повышение налоговых ставок и др.). </a:t>
            </a:r>
            <a:endParaRPr lang="ru-RU" dirty="0" smtClean="0"/>
          </a:p>
          <a:p>
            <a:pPr algn="just"/>
            <a:r>
              <a:rPr lang="ru-RU" b="1" dirty="0" smtClean="0"/>
              <a:t>Природные</a:t>
            </a:r>
            <a:r>
              <a:rPr lang="ru-RU" dirty="0" smtClean="0"/>
              <a:t> </a:t>
            </a:r>
            <a:r>
              <a:rPr lang="ru-RU" dirty="0"/>
              <a:t>связаны с возможными стихийными бедствиями (наводнения, пожары, землетрясения и т. п.) и загрязнением окружающей среды. </a:t>
            </a:r>
            <a:endParaRPr lang="ru-RU" dirty="0" smtClean="0"/>
          </a:p>
          <a:p>
            <a:pPr algn="just"/>
            <a:r>
              <a:rPr lang="ru-RU" b="1" dirty="0" smtClean="0"/>
              <a:t>Макроэкономические</a:t>
            </a:r>
            <a:r>
              <a:rPr lang="ru-RU" dirty="0" smtClean="0"/>
              <a:t> </a:t>
            </a:r>
            <a:r>
              <a:rPr lang="ru-RU" dirty="0"/>
              <a:t>обусловлены развитием экономических процессов в стране и в мире в целом. В свою очередь, макроэкономические риски включают инфляционные (дефляционные), валютные, процентные и структурные </a:t>
            </a:r>
            <a:r>
              <a:rPr lang="ru-RU" dirty="0" smtClean="0"/>
              <a:t>риски.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3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4703" y="233983"/>
            <a:ext cx="1116810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/>
              <a:t>Понятие и виды внутренних предпринимательских рисков </a:t>
            </a:r>
            <a:endParaRPr lang="ru-RU" sz="1700" b="1" dirty="0" smtClean="0"/>
          </a:p>
          <a:p>
            <a:pPr algn="ctr"/>
            <a:endParaRPr lang="ru-RU" sz="1700" b="1" dirty="0" smtClean="0"/>
          </a:p>
          <a:p>
            <a:r>
              <a:rPr lang="ru-RU" sz="1700" dirty="0" smtClean="0"/>
              <a:t>Внутренние </a:t>
            </a:r>
            <a:r>
              <a:rPr lang="ru-RU" sz="1700" dirty="0"/>
              <a:t>процессы на предприятии также оказывают влияние на эффективность управления рисками. </a:t>
            </a:r>
            <a:r>
              <a:rPr lang="ru-RU" sz="1700" b="1" dirty="0"/>
              <a:t>Внутренние риски подразделяются на три вида: </a:t>
            </a:r>
            <a:r>
              <a:rPr lang="ru-RU" sz="1700" dirty="0"/>
              <a:t>производственные; коммерческие; финансовые</a:t>
            </a:r>
            <a:r>
              <a:rPr lang="ru-RU" sz="1700" dirty="0" smtClean="0"/>
              <a:t>.</a:t>
            </a:r>
          </a:p>
          <a:p>
            <a:pPr algn="just"/>
            <a:r>
              <a:rPr lang="ru-RU" sz="1700" dirty="0" smtClean="0"/>
              <a:t> </a:t>
            </a:r>
            <a:r>
              <a:rPr lang="ru-RU" sz="1700" b="1" dirty="0"/>
              <a:t>Производственные риски </a:t>
            </a:r>
            <a:r>
              <a:rPr lang="ru-RU" sz="1700" dirty="0"/>
              <a:t>связаны с особенностями технологического процесса на конкретном предприятии, уровнем квалификации работников, организацией поставок сырья и материалов и осуществлением транспортных перевозок. А также с процессом проверки и мониторинга контрагентов. Примеры производственных рисков предпринимательской деятельности: остановка оборудования из-за нехватки материалов и невозможности заказать сырье у поставщиков; отсутствие поставки или поставки с нарушением сроков, прописанных в договоре; невыплата прибыли, полученной от продаж товара; вероятность возврата проданной продукции; отказ в предоставлении кредита на расширение производства; риск объявления банкротом партнера, клиента, поставщика или самого предпринимателя; ошибки в ценовой политике. </a:t>
            </a:r>
            <a:endParaRPr lang="ru-RU" sz="1700" dirty="0" smtClean="0"/>
          </a:p>
          <a:p>
            <a:pPr algn="just"/>
            <a:r>
              <a:rPr lang="ru-RU" sz="1700" b="1" dirty="0" smtClean="0"/>
              <a:t>Коммерческие</a:t>
            </a:r>
            <a:r>
              <a:rPr lang="ru-RU" sz="1700" dirty="0" smtClean="0"/>
              <a:t> </a:t>
            </a:r>
            <a:r>
              <a:rPr lang="ru-RU" sz="1700" dirty="0"/>
              <a:t>наступают на этапе реализации готовой продукции. Предпринимательские коммерческие риски обусловлены неправильно проведенными маркетинговыми исследованиями, в результате которых компания не может реализовать весь объем произведенной продукции, недооценкой конкурентов на товарном рынке или ошибочной ценовой политикой, а также неисполнением контрагентами договорных обязательств</a:t>
            </a:r>
            <a:r>
              <a:rPr lang="ru-RU" sz="1700" dirty="0" smtClean="0"/>
              <a:t>.</a:t>
            </a:r>
          </a:p>
          <a:p>
            <a:pPr algn="just"/>
            <a:r>
              <a:rPr lang="ru-RU" sz="1700" b="1" dirty="0" smtClean="0"/>
              <a:t>Финансовые</a:t>
            </a:r>
            <a:r>
              <a:rPr lang="ru-RU" sz="1700" dirty="0" smtClean="0"/>
              <a:t> </a:t>
            </a:r>
            <a:r>
              <a:rPr lang="ru-RU" sz="1700" dirty="0"/>
              <a:t>связаны с покупательной способностью денег, например, с инфляцией или изменением валютных курсов и инвестиционными ошибками. Наиболее существенными в этой группе могут быть: риски заказчика строительных работ; кредитный риск заемщика; риск ущерба в результате ошибок или упущений, связанных с оформлением права собственности; покупка неликвидных ценных бумаг. </a:t>
            </a:r>
          </a:p>
        </p:txBody>
      </p:sp>
    </p:spTree>
    <p:extLst>
      <p:ext uri="{BB962C8B-B14F-4D97-AF65-F5344CB8AC3E}">
        <p14:creationId xmlns:p14="http://schemas.microsoft.com/office/powerpoint/2010/main" val="72235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085" y="3515"/>
            <a:ext cx="1184281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К внутренним </a:t>
            </a:r>
            <a:r>
              <a:rPr lang="ru-RU" sz="1600" b="1" dirty="0"/>
              <a:t>рискам также относят и другие виды рисков в предпринимательской деятельности:</a:t>
            </a:r>
            <a:r>
              <a:rPr lang="ru-RU" sz="1600" dirty="0"/>
              <a:t> кадровые; риски по продолжительности существования; допустимый, критический и катастрофический риски; оправданный и неоправданный риск; страхуемый и </a:t>
            </a:r>
            <a:r>
              <a:rPr lang="ru-RU" sz="1600" dirty="0" err="1"/>
              <a:t>нестрахуемый</a:t>
            </a:r>
            <a:r>
              <a:rPr lang="ru-RU" sz="1600" dirty="0"/>
              <a:t> риск; отраслевой и инновационный риск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 </a:t>
            </a:r>
            <a:r>
              <a:rPr lang="ru-RU" sz="1600" b="1" dirty="0"/>
              <a:t>Кадровые риски </a:t>
            </a:r>
            <a:r>
              <a:rPr lang="ru-RU" sz="1600" dirty="0"/>
              <a:t>порой являются ключевыми рисками в компании. Принимая на работу некомпетентного специалиста, бизнесмен может столкнуться и с недобросовестно исполненной работой, и с нарушением принятых технологических нормативов. Помимо этого, один негативно настроенный сотрудник может дезорганизовать весь некогда слаженный коллектив или причинить иной, не менее существенный ущерб.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Риски </a:t>
            </a:r>
            <a:r>
              <a:rPr lang="ru-RU" sz="1600" b="1" dirty="0"/>
              <a:t>по продолжительности существования бывают краткосрочными и долгосрочными</a:t>
            </a:r>
            <a:r>
              <a:rPr lang="ru-RU" sz="1600" dirty="0"/>
              <a:t>. Краткосрочные связаны с перебоями мелких поставок, трудностями с заключением небольших договоров и т. д. Их можно оперативно решить, а наладив производственные процессы, и вовсе свести к минимуму. Подобный пример предпринимательского риска — приостановление работы по результатам проверки санитарной инспекцией или органами пожарного надзора. Последствий таких рисков можно избежать, заранее проведя внутреннюю проверку и устранив найденные ошибки. Долгосрочные связаны с регулярными сбоями в работе или ошибками планирования.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Допустимый</a:t>
            </a:r>
            <a:r>
              <a:rPr lang="ru-RU" sz="1600" b="1" dirty="0"/>
              <a:t>, критический и катастрофический риски </a:t>
            </a:r>
            <a:r>
              <a:rPr lang="ru-RU" sz="1600" dirty="0"/>
              <a:t>— понятия, связанные с финансами предприятия. </a:t>
            </a:r>
            <a:r>
              <a:rPr lang="ru-RU" sz="1600" b="1" dirty="0"/>
              <a:t>Допустимый риск </a:t>
            </a:r>
            <a:r>
              <a:rPr lang="ru-RU" sz="1600" dirty="0"/>
              <a:t>— денежный риск, который не уведет баланс компании в «минус». Сущность такого предпринимательского риска: покупая оборудование за 1 млн при общем балансе предприятия 800 тысяч, бизнесмен уверен, что реализует произведенный товар на сумму, покрывающую расходы и приносящую прибыль.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Критический </a:t>
            </a:r>
            <a:r>
              <a:rPr lang="ru-RU" sz="1600" b="1" dirty="0"/>
              <a:t>риск </a:t>
            </a:r>
            <a:r>
              <a:rPr lang="ru-RU" sz="1600" dirty="0"/>
              <a:t>— сумма затрат на заключение сделки равняется прибыли. В результате компания уходит в «ноль», что неэффективно и неприемлемо для предпринимательства.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Катастрофический </a:t>
            </a:r>
            <a:r>
              <a:rPr lang="ru-RU" sz="1600" b="1" dirty="0"/>
              <a:t>риск </a:t>
            </a:r>
            <a:r>
              <a:rPr lang="ru-RU" sz="1600" dirty="0"/>
              <a:t>— если затраты превышают прибыль. В случае если фирма вложила все финансы в подобную сделку, то она считается банкротом. </a:t>
            </a:r>
            <a:r>
              <a:rPr lang="ru-RU" sz="1600" b="1" dirty="0"/>
              <a:t>Оправданный и неоправданный риск </a:t>
            </a:r>
            <a:r>
              <a:rPr lang="ru-RU" sz="1600" dirty="0"/>
              <a:t>— первый приносит прибыль, а второй — убытки. К сожалению, точно определить, с каким из них вы столкнетесь очень сложно. </a:t>
            </a:r>
            <a:r>
              <a:rPr lang="ru-RU" sz="1600" b="1" dirty="0"/>
              <a:t>Страхуемый и не страхуемый риски </a:t>
            </a:r>
            <a:r>
              <a:rPr lang="ru-RU" sz="1600" dirty="0"/>
              <a:t>— зависят от страхового или не страхового случая. </a:t>
            </a:r>
            <a:r>
              <a:rPr lang="ru-RU" sz="1600" b="1" dirty="0"/>
              <a:t>Отраслевой и инновационный риск </a:t>
            </a:r>
            <a:r>
              <a:rPr lang="ru-RU" sz="1600" dirty="0"/>
              <a:t>— отраслевой связан с новостями отрасли — изменение в правилах получения кредита, введение новых нормативов и т. д. Инновационный риск связан с переходом предприятия на производство нового товара или внедрения новой технологии.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87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0212" y="321478"/>
            <a:ext cx="1121249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Способы, </a:t>
            </a:r>
            <a:r>
              <a:rPr lang="ru-RU" b="1" dirty="0"/>
              <a:t>как </a:t>
            </a:r>
            <a:r>
              <a:rPr lang="ru-RU" b="1" dirty="0" smtClean="0"/>
              <a:t>снизить </a:t>
            </a:r>
            <a:r>
              <a:rPr lang="ru-RU" b="1" dirty="0"/>
              <a:t>риски в предпринимательской деятельности</a:t>
            </a:r>
            <a:r>
              <a:rPr lang="ru-RU" dirty="0"/>
              <a:t>:</a:t>
            </a:r>
          </a:p>
          <a:p>
            <a:r>
              <a:rPr lang="ru-RU" b="1" dirty="0"/>
              <a:t>Использовать налоговые каникулы. </a:t>
            </a:r>
            <a:r>
              <a:rPr lang="ru-RU" dirty="0"/>
              <a:t>Многие регионы предлагают новым ИП нулевую налоговую ставку на срок до двух лет. Стоит использовать эту возможность, чтобы сэкономить на обязательных платежах.</a:t>
            </a:r>
          </a:p>
          <a:p>
            <a:r>
              <a:rPr lang="ru-RU" b="1" dirty="0"/>
              <a:t>Правильно выбрать налоговый режим. </a:t>
            </a:r>
            <a:r>
              <a:rPr lang="ru-RU" dirty="0"/>
              <a:t>Если этого не сделать, придется работать по общей системе. Для малого бизнеса это не выгодно, и налоговая нагрузка может быть слишком большой. Лучше использовать вариант с минимальными платежами: патент, упрощенку или даже </a:t>
            </a:r>
            <a:r>
              <a:rPr lang="ru-RU" dirty="0" err="1"/>
              <a:t>самозанятость</a:t>
            </a:r>
            <a:r>
              <a:rPr lang="ru-RU" dirty="0"/>
              <a:t>.</a:t>
            </a:r>
          </a:p>
          <a:p>
            <a:r>
              <a:rPr lang="ru-RU" b="1" dirty="0"/>
              <a:t>Выполнять все требования закона. </a:t>
            </a:r>
            <a:r>
              <a:rPr lang="ru-RU" dirty="0"/>
              <a:t>ФНС и другие ведомства строго следят за правильной и своевременной подачей отчетности, использованием кассовой техники и другими аспектами работы ИП. Лучше сделать все правильно, чем потом платить штрафы.</a:t>
            </a:r>
          </a:p>
          <a:p>
            <a:r>
              <a:rPr lang="ru-RU" b="1" dirty="0"/>
              <a:t>Страховать риски.</a:t>
            </a:r>
            <a:r>
              <a:rPr lang="ru-RU" dirty="0"/>
              <a:t> Например, можно оформить полис на дорогое оборудование, защитить от ущерба склад или офис. Страховые выплаты в неблагоприятной ситуации помогут покрыть убытки.</a:t>
            </a:r>
          </a:p>
          <a:p>
            <a:r>
              <a:rPr lang="ru-RU" b="1" dirty="0"/>
              <a:t>Использовать льготы от государства. </a:t>
            </a:r>
            <a:r>
              <a:rPr lang="ru-RU" dirty="0"/>
              <a:t>В рамках поддержки малого бизнеса действуют федеральные и региональные программы. С их помощью можно снизить налоговую ставку, оформить льготные кредиты, получить бесплатную консультацию.</a:t>
            </a:r>
          </a:p>
          <a:p>
            <a:r>
              <a:rPr lang="ru-RU" b="1" dirty="0"/>
              <a:t>Проверять контрагентов до начала сотрудничества</a:t>
            </a:r>
            <a:r>
              <a:rPr lang="ru-RU" dirty="0"/>
              <a:t>. Мошенники есть во всех сферах, поэтому важно оценивать все риски взаимодействия с партнерами. Компания может быть «однодневкой» или иметь признаки банкротства. Лучше избегать работы с такими контрагентами, чтобы не лишиться денег.</a:t>
            </a:r>
          </a:p>
        </p:txBody>
      </p:sp>
    </p:spTree>
    <p:extLst>
      <p:ext uri="{BB962C8B-B14F-4D97-AF65-F5344CB8AC3E}">
        <p14:creationId xmlns:p14="http://schemas.microsoft.com/office/powerpoint/2010/main" val="989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www.beboss.ru/new/files/f1/5d/1-49-ktgztf.1180x6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40528" y="289588"/>
            <a:ext cx="95168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Есть четыре инструмента для минимизации рисков:</a:t>
            </a:r>
          </a:p>
          <a:p>
            <a:r>
              <a:rPr lang="ru-RU" dirty="0"/>
              <a:t>страхование;</a:t>
            </a:r>
          </a:p>
          <a:p>
            <a:r>
              <a:rPr lang="ru-RU" dirty="0"/>
              <a:t>диверсификация;</a:t>
            </a:r>
          </a:p>
          <a:p>
            <a:r>
              <a:rPr lang="ru-RU" dirty="0"/>
              <a:t>хеджирование;</a:t>
            </a:r>
          </a:p>
          <a:p>
            <a:r>
              <a:rPr lang="ru-RU" dirty="0" err="1"/>
              <a:t>лимитирование</a:t>
            </a:r>
            <a:r>
              <a:rPr lang="ru-RU" dirty="0"/>
              <a:t>.</a:t>
            </a:r>
          </a:p>
          <a:p>
            <a:r>
              <a:rPr lang="ru-RU" b="1" dirty="0"/>
              <a:t>Страхование.</a:t>
            </a:r>
            <a:r>
              <a:rPr lang="ru-RU" dirty="0"/>
              <a:t> Предприниматель может застраховать имущество и оборудование, ответственность перед третьими лицами, </a:t>
            </a:r>
            <a:r>
              <a:rPr lang="ru-RU" dirty="0" err="1"/>
              <a:t>недополучение</a:t>
            </a:r>
            <a:r>
              <a:rPr lang="ru-RU" dirty="0"/>
              <a:t> прибыли, расходы из-за срывов обязательств поставщиком, простой, банкротство. В таком случае страховая компания может выплатить компенсацию или взять покрытие расходов на себя.</a:t>
            </a:r>
          </a:p>
          <a:p>
            <a:r>
              <a:rPr lang="ru-RU" b="1" dirty="0"/>
              <a:t>Диверсификация.</a:t>
            </a:r>
            <a:r>
              <a:rPr lang="ru-RU" dirty="0"/>
              <a:t> Предприниматель или организация с минимальными вложениями открывает еще один бизнес в другой сфере. Например, ИП открыл книжный магазин, но спрос оказался небольшим. Арендную плату и зарплату сотрудникам платить нужно независимо от спроса, и предприниматель решил открыть кофейню в этом же помещении. </a:t>
            </a:r>
          </a:p>
          <a:p>
            <a:r>
              <a:rPr lang="ru-RU" b="1" dirty="0" smtClean="0"/>
              <a:t>Хеджирование</a:t>
            </a:r>
            <a:r>
              <a:rPr lang="ru-RU" b="1" dirty="0"/>
              <a:t>.</a:t>
            </a:r>
            <a:r>
              <a:rPr lang="ru-RU" dirty="0"/>
              <a:t> Это защита ценовых рисков. Например, ИП подписал контракт на поставку запчастей на год по фиксированной цене.</a:t>
            </a:r>
          </a:p>
          <a:p>
            <a:r>
              <a:rPr lang="ru-RU" b="1" dirty="0" err="1"/>
              <a:t>Лимитирование</a:t>
            </a:r>
            <a:r>
              <a:rPr lang="ru-RU" b="1" dirty="0"/>
              <a:t>.</a:t>
            </a:r>
            <a:r>
              <a:rPr lang="ru-RU" dirty="0"/>
              <a:t> Установление предельных сумм расходов, кредитов или инвестиций.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32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9626" y="135345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2. Понятие </a:t>
            </a:r>
            <a:r>
              <a:rPr lang="ru-RU" dirty="0">
                <a:solidFill>
                  <a:srgbClr val="FF0000"/>
                </a:solidFill>
              </a:rPr>
              <a:t>и сущность стратегического планирования </a:t>
            </a:r>
          </a:p>
        </p:txBody>
      </p:sp>
      <p:pic>
        <p:nvPicPr>
          <p:cNvPr id="1026" name="Picture 2" descr="https://cf.ppt-online.org/files/slide/7/7nZGV0zEMAKUTJit2FNRe6vHyI3bmjDXQfkagchBsS/slide-4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2" b="55180"/>
          <a:stretch/>
        </p:blipFill>
        <p:spPr bwMode="auto">
          <a:xfrm>
            <a:off x="1378997" y="504677"/>
            <a:ext cx="9753600" cy="180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f2.ppt-online.org/files2/slide/u/uvjibPILfMtA8FyWTzH7Qd19KkYs6Zo02RJShDClm/slide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1" b="27576"/>
          <a:stretch/>
        </p:blipFill>
        <p:spPr bwMode="auto">
          <a:xfrm>
            <a:off x="1378997" y="2938506"/>
            <a:ext cx="9753600" cy="387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64418" y="2477281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Процесс </a:t>
            </a:r>
            <a:r>
              <a:rPr lang="ru-RU" dirty="0">
                <a:solidFill>
                  <a:srgbClr val="FF0000"/>
                </a:solidFill>
              </a:rPr>
              <a:t>стратегического планирования </a:t>
            </a:r>
          </a:p>
        </p:txBody>
      </p:sp>
    </p:spTree>
    <p:extLst>
      <p:ext uri="{BB962C8B-B14F-4D97-AF65-F5344CB8AC3E}">
        <p14:creationId xmlns:p14="http://schemas.microsoft.com/office/powerpoint/2010/main" val="188615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1437</TotalTime>
  <Words>1087</Words>
  <Application>Microsoft Office PowerPoint</Application>
  <PresentationFormat>Произвольный</PresentationFormat>
  <Paragraphs>58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Легкий дым</vt:lpstr>
      <vt:lpstr>Презентация к теме «Стратегическое планирование в технологическом предпринимательстве». </vt:lpstr>
      <vt:lpstr>Вопросы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80</cp:revision>
  <dcterms:created xsi:type="dcterms:W3CDTF">2023-09-14T18:52:12Z</dcterms:created>
  <dcterms:modified xsi:type="dcterms:W3CDTF">2023-11-22T21:29:06Z</dcterms:modified>
</cp:coreProperties>
</file>